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(375 598,7 тыс.руб.)</c:v>
                </c:pt>
                <c:pt idx="1">
                  <c:v>фактически исполнено        (375 825,5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375598.7</c:v>
                </c:pt>
                <c:pt idx="1">
                  <c:v>375825.5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635648"/>
        <c:axId val="108637184"/>
        <c:axId val="0"/>
      </c:bar3DChart>
      <c:catAx>
        <c:axId val="108635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8637184"/>
        <c:crosses val="autoZero"/>
        <c:auto val="1"/>
        <c:lblAlgn val="ctr"/>
        <c:lblOffset val="100"/>
        <c:noMultiLvlLbl val="0"/>
      </c:catAx>
      <c:valAx>
        <c:axId val="1086371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08635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519693447183563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93301</c:v>
                </c:pt>
                <c:pt idx="1">
                  <c:v>93618.4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2E-3"/>
                  <c:y val="-8.787412907073499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 formatCode="#,##0">
                  <c:v>6839</c:v>
                </c:pt>
                <c:pt idx="1">
                  <c:v>8406.7999999999993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2923611935838547"/>
                  <c:y val="-4.251973987293628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274703.2</c:v>
                </c:pt>
                <c:pt idx="1">
                  <c:v>273800.3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028736"/>
        <c:axId val="55116160"/>
      </c:lineChart>
      <c:catAx>
        <c:axId val="33028736"/>
        <c:scaling>
          <c:orientation val="minMax"/>
        </c:scaling>
        <c:delete val="0"/>
        <c:axPos val="b"/>
        <c:majorTickMark val="out"/>
        <c:minorTickMark val="none"/>
        <c:tickLblPos val="nextTo"/>
        <c:crossAx val="55116160"/>
        <c:crosses val="autoZero"/>
        <c:auto val="1"/>
        <c:lblAlgn val="ctr"/>
        <c:lblOffset val="100"/>
        <c:noMultiLvlLbl val="0"/>
      </c:catAx>
      <c:valAx>
        <c:axId val="5511616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302873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61,9 %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Отдел культуры администрации Суражского райоа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0.6</c:v>
                </c:pt>
                <c:pt idx="1">
                  <c:v>24.3</c:v>
                </c:pt>
                <c:pt idx="2">
                  <c:v>61.9</c:v>
                </c:pt>
                <c:pt idx="3">
                  <c:v>6.4</c:v>
                </c:pt>
                <c:pt idx="4">
                  <c:v>0.3</c:v>
                </c:pt>
                <c:pt idx="5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37 184,0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259 225,</a:t>
                    </a:r>
                    <a:r>
                      <a:rPr lang="en-US" dirty="0" smtClean="0"/>
                      <a:t>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26 544,2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37184</c:v>
                </c:pt>
                <c:pt idx="1">
                  <c:v>259225.8</c:v>
                </c:pt>
                <c:pt idx="2">
                  <c:v>26544.2</c:v>
                </c:pt>
                <c:pt idx="3">
                  <c:v>23710.9</c:v>
                </c:pt>
                <c:pt idx="4">
                  <c:v>14006.4</c:v>
                </c:pt>
                <c:pt idx="5">
                  <c:v>8463.1</c:v>
                </c:pt>
                <c:pt idx="6" formatCode="General">
                  <c:v>490.1</c:v>
                </c:pt>
                <c:pt idx="7">
                  <c:v>1645.7</c:v>
                </c:pt>
                <c:pt idx="8">
                  <c:v>6997.8</c:v>
                </c:pt>
                <c:pt idx="9">
                  <c:v>2020.6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32 530,7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235 394,9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32530.7</c:v>
                </c:pt>
                <c:pt idx="1">
                  <c:v>235394.9</c:v>
                </c:pt>
                <c:pt idx="2">
                  <c:v>31760.6</c:v>
                </c:pt>
                <c:pt idx="3">
                  <c:v>19970.7</c:v>
                </c:pt>
                <c:pt idx="4">
                  <c:v>15341.8</c:v>
                </c:pt>
                <c:pt idx="5">
                  <c:v>29793.599999999999</c:v>
                </c:pt>
                <c:pt idx="6" formatCode="General">
                  <c:v>513.29999999999995</c:v>
                </c:pt>
                <c:pt idx="7">
                  <c:v>1231.2</c:v>
                </c:pt>
                <c:pt idx="8">
                  <c:v>9222.1</c:v>
                </c:pt>
                <c:pt idx="9" formatCode="General">
                  <c:v>615.9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5606656"/>
        <c:axId val="55628928"/>
        <c:axId val="0"/>
      </c:bar3DChart>
      <c:catAx>
        <c:axId val="5560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55628928"/>
        <c:crosses val="autoZero"/>
        <c:auto val="1"/>
        <c:lblAlgn val="ctr"/>
        <c:lblOffset val="100"/>
        <c:noMultiLvlLbl val="0"/>
      </c:catAx>
      <c:valAx>
        <c:axId val="5562892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5560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331059175243159"/>
          <c:y val="0.81086718212744291"/>
          <c:w val="0.14052329814593603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76,48 %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3,3 %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Обеспечение проведения выборов и референдумов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3.4</c:v>
                </c:pt>
                <c:pt idx="1">
                  <c:v>3.8</c:v>
                </c:pt>
                <c:pt idx="2">
                  <c:v>76.48</c:v>
                </c:pt>
                <c:pt idx="3">
                  <c:v>3</c:v>
                </c:pt>
                <c:pt idx="4">
                  <c:v>13.3</c:v>
                </c:pt>
                <c:pt idx="5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676560779606239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633426457584213E-3"/>
                  <c:y val="-4.99146775019577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Водное хозяйство</c:v>
                </c:pt>
                <c:pt idx="4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0.9</c:v>
                </c:pt>
                <c:pt idx="1">
                  <c:v>12.4</c:v>
                </c:pt>
                <c:pt idx="2">
                  <c:v>70.5</c:v>
                </c:pt>
                <c:pt idx="3">
                  <c:v>14</c:v>
                </c:pt>
                <c:pt idx="4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5,4 %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64.599999999999994</c:v>
                </c:pt>
                <c:pt idx="1">
                  <c:v>35.4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Молодёжная политика и оздоровление детей</c:v>
                </c:pt>
                <c:pt idx="3">
                  <c:v>Другие вопросы в области образования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19.7</c:v>
                </c:pt>
                <c:pt idx="1">
                  <c:v>75.2</c:v>
                </c:pt>
                <c:pt idx="2">
                  <c:v>0.1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46360.1</c:v>
                </c:pt>
                <c:pt idx="1">
                  <c:v>46360.1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395968"/>
        <c:axId val="133397504"/>
        <c:axId val="121432256"/>
      </c:bar3DChart>
      <c:catAx>
        <c:axId val="133395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397504"/>
        <c:crosses val="autoZero"/>
        <c:auto val="1"/>
        <c:lblAlgn val="ctr"/>
        <c:lblOffset val="100"/>
        <c:noMultiLvlLbl val="0"/>
      </c:catAx>
      <c:valAx>
        <c:axId val="1333975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3395968"/>
        <c:crosses val="autoZero"/>
        <c:crossBetween val="between"/>
      </c:valAx>
      <c:serAx>
        <c:axId val="12143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39750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167646.29999999999</c:v>
                </c:pt>
                <c:pt idx="1">
                  <c:v>167646.29999999999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510656"/>
        <c:axId val="133512192"/>
        <c:axId val="133517312"/>
      </c:bar3DChart>
      <c:catAx>
        <c:axId val="13351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512192"/>
        <c:crosses val="autoZero"/>
        <c:auto val="1"/>
        <c:lblAlgn val="ctr"/>
        <c:lblOffset val="100"/>
        <c:noMultiLvlLbl val="0"/>
      </c:catAx>
      <c:valAx>
        <c:axId val="1335121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3510656"/>
        <c:crosses val="autoZero"/>
        <c:crossBetween val="between"/>
      </c:valAx>
      <c:serAx>
        <c:axId val="13351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351219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9284.7999999999993</c:v>
                </c:pt>
                <c:pt idx="1">
                  <c:v>9284.7999999999993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584768"/>
        <c:axId val="133586304"/>
        <c:axId val="133519104"/>
      </c:bar3DChart>
      <c:catAx>
        <c:axId val="133584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586304"/>
        <c:crosses val="autoZero"/>
        <c:auto val="1"/>
        <c:lblAlgn val="ctr"/>
        <c:lblOffset val="100"/>
        <c:noMultiLvlLbl val="0"/>
      </c:catAx>
      <c:valAx>
        <c:axId val="1335863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3584768"/>
        <c:crosses val="autoZero"/>
        <c:crossBetween val="between"/>
      </c:valAx>
      <c:serAx>
        <c:axId val="133519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358630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100,9 %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(101 139,0)</c:v>
                </c:pt>
                <c:pt idx="1">
                  <c:v>Фактически исполнено                (102 025,2)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101139</c:v>
                </c:pt>
                <c:pt idx="1">
                  <c:v>102025.2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460736"/>
        <c:axId val="32186368"/>
        <c:axId val="0"/>
      </c:bar3DChart>
      <c:catAx>
        <c:axId val="29460736"/>
        <c:scaling>
          <c:orientation val="minMax"/>
        </c:scaling>
        <c:delete val="0"/>
        <c:axPos val="b"/>
        <c:majorTickMark val="out"/>
        <c:minorTickMark val="none"/>
        <c:tickLblPos val="nextTo"/>
        <c:crossAx val="32186368"/>
        <c:crosses val="autoZero"/>
        <c:auto val="1"/>
        <c:lblAlgn val="ctr"/>
        <c:lblOffset val="100"/>
        <c:noMultiLvlLbl val="0"/>
      </c:catAx>
      <c:valAx>
        <c:axId val="321863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460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19971.400000000001</c:v>
                </c:pt>
                <c:pt idx="1">
                  <c:v>19970.7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638016"/>
        <c:axId val="133639552"/>
        <c:axId val="133520448"/>
      </c:bar3DChart>
      <c:catAx>
        <c:axId val="13363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33639552"/>
        <c:crosses val="autoZero"/>
        <c:auto val="1"/>
        <c:lblAlgn val="ctr"/>
        <c:lblOffset val="100"/>
        <c:noMultiLvlLbl val="0"/>
      </c:catAx>
      <c:valAx>
        <c:axId val="1336395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3638016"/>
        <c:crosses val="autoZero"/>
        <c:crossBetween val="between"/>
      </c:valAx>
      <c:serAx>
        <c:axId val="133520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639552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615.9</c:v>
                </c:pt>
                <c:pt idx="1">
                  <c:v>615.9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680512"/>
        <c:axId val="133706880"/>
        <c:axId val="133693440"/>
      </c:bar3DChart>
      <c:catAx>
        <c:axId val="1336805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3706880"/>
        <c:crosses val="autoZero"/>
        <c:auto val="1"/>
        <c:lblAlgn val="ctr"/>
        <c:lblOffset val="100"/>
        <c:noMultiLvlLbl val="0"/>
      </c:catAx>
      <c:valAx>
        <c:axId val="13370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680512"/>
        <c:crosses val="autoZero"/>
        <c:crossBetween val="between"/>
      </c:valAx>
      <c:serAx>
        <c:axId val="13369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3706880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15341.8</c:v>
                </c:pt>
                <c:pt idx="1">
                  <c:v>15341.8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3767168"/>
        <c:axId val="133768704"/>
        <c:axId val="133694784"/>
      </c:bar3DChart>
      <c:catAx>
        <c:axId val="1337671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133768704"/>
        <c:crosses val="autoZero"/>
        <c:auto val="1"/>
        <c:lblAlgn val="ctr"/>
        <c:lblOffset val="100"/>
        <c:noMultiLvlLbl val="0"/>
      </c:catAx>
      <c:valAx>
        <c:axId val="1337687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3767168"/>
        <c:crosses val="autoZero"/>
        <c:crossBetween val="between"/>
      </c:valAx>
      <c:serAx>
        <c:axId val="133694784"/>
        <c:scaling>
          <c:orientation val="minMax"/>
        </c:scaling>
        <c:delete val="1"/>
        <c:axPos val="b"/>
        <c:majorTickMark val="out"/>
        <c:minorTickMark val="none"/>
        <c:tickLblPos val="nextTo"/>
        <c:crossAx val="133768704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Дотация на сбалансированность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7288</c:v>
                </c:pt>
                <c:pt idx="1">
                  <c:v>8053.8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Дотация на сбалансированность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7288</c:v>
                </c:pt>
                <c:pt idx="1">
                  <c:v>8053.8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00320"/>
        <c:axId val="133801856"/>
      </c:barChart>
      <c:catAx>
        <c:axId val="133800320"/>
        <c:scaling>
          <c:orientation val="minMax"/>
        </c:scaling>
        <c:delete val="0"/>
        <c:axPos val="l"/>
        <c:majorTickMark val="out"/>
        <c:minorTickMark val="none"/>
        <c:tickLblPos val="nextTo"/>
        <c:crossAx val="133801856"/>
        <c:crosses val="autoZero"/>
        <c:auto val="1"/>
        <c:lblAlgn val="ctr"/>
        <c:lblOffset val="100"/>
        <c:noMultiLvlLbl val="0"/>
      </c:catAx>
      <c:valAx>
        <c:axId val="133801856"/>
        <c:scaling>
          <c:orientation val="minMax"/>
        </c:scaling>
        <c:delete val="0"/>
        <c:axPos val="b"/>
        <c:majorGridlines/>
        <c:numFmt formatCode="#,##0.00" sourceLinked="1"/>
        <c:majorTickMark val="out"/>
        <c:minorTickMark val="none"/>
        <c:tickLblPos val="nextTo"/>
        <c:crossAx val="133800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100,1 %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375598.7</c:v>
                </c:pt>
                <c:pt idx="1">
                  <c:v>375825.5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24000"/>
        <c:axId val="32225536"/>
        <c:axId val="0"/>
      </c:bar3DChart>
      <c:catAx>
        <c:axId val="32224000"/>
        <c:scaling>
          <c:orientation val="minMax"/>
        </c:scaling>
        <c:delete val="0"/>
        <c:axPos val="b"/>
        <c:majorTickMark val="out"/>
        <c:minorTickMark val="none"/>
        <c:tickLblPos val="nextTo"/>
        <c:crossAx val="32225536"/>
        <c:crosses val="autoZero"/>
        <c:auto val="1"/>
        <c:lblAlgn val="ctr"/>
        <c:lblOffset val="100"/>
        <c:noMultiLvlLbl val="0"/>
      </c:catAx>
      <c:valAx>
        <c:axId val="3222553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224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100,9 %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101139</c:v>
                </c:pt>
                <c:pt idx="1">
                  <c:v>102025.2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91840"/>
        <c:axId val="32293632"/>
        <c:axId val="0"/>
      </c:bar3DChart>
      <c:catAx>
        <c:axId val="3229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2293632"/>
        <c:crosses val="autoZero"/>
        <c:auto val="1"/>
        <c:lblAlgn val="ctr"/>
        <c:lblOffset val="100"/>
        <c:noMultiLvlLbl val="0"/>
      </c:catAx>
      <c:valAx>
        <c:axId val="3229363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3229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91,8 %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91.8</c:v>
                </c:pt>
                <c:pt idx="1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93 618,4,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126170,7, млн.руб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0045525987308593E-2"/>
                  <c:y val="0.176132911945953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Единый налог на вмененный доход для отдельных видов деятельности</c:v>
                </c:pt>
                <c:pt idx="2">
                  <c:v>Единый сельскохозяйственный налог</c:v>
                </c:pt>
                <c:pt idx="3">
                  <c:v>Налог, взимаемый в связи с применением патентной системы налогооблажения</c:v>
                </c:pt>
                <c:pt idx="4">
                  <c:v>Акцизы на нефтепродукты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71.7</c:v>
                </c:pt>
                <c:pt idx="1">
                  <c:v>7.9</c:v>
                </c:pt>
                <c:pt idx="2">
                  <c:v>0.4</c:v>
                </c:pt>
                <c:pt idx="3">
                  <c:v>0.3</c:v>
                </c:pt>
                <c:pt idx="4">
                  <c:v>18.399999999999999</c:v>
                </c:pt>
                <c:pt idx="5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8 406,8 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126170,7, млн.руб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326104289065922"/>
                  <c:y val="-0.143851431675104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921662298960245E-2"/>
                  <c:y val="-2.56575295234317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5.8070549350725711E-2"/>
                  <c:y val="-4.035634459246282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</c:v>
                </c:pt>
                <c:pt idx="3">
                  <c:v>Прочие неналоговые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79.599999999999994</c:v>
                </c:pt>
                <c:pt idx="1">
                  <c:v>9.1</c:v>
                </c:pt>
                <c:pt idx="2">
                  <c:v>11.2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100,1 %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375598.7</c:v>
                </c:pt>
                <c:pt idx="1">
                  <c:v>375825.5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32734208"/>
        <c:axId val="32748288"/>
        <c:axId val="0"/>
      </c:bar3DChart>
      <c:catAx>
        <c:axId val="32734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748288"/>
        <c:crosses val="autoZero"/>
        <c:auto val="1"/>
        <c:lblAlgn val="ctr"/>
        <c:lblOffset val="100"/>
        <c:noMultiLvlLbl val="0"/>
      </c:catAx>
      <c:valAx>
        <c:axId val="3274828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32734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2,9 %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24.9</c:v>
                </c:pt>
                <c:pt idx="1">
                  <c:v>2.2000000000000002</c:v>
                </c:pt>
                <c:pt idx="2">
                  <c:v>72.900000000000006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        № 254 от 28.06.2017 года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за 2016год»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5313314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05246556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64587971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45572190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273 800,3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44 642,8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21 537,1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– 192 329,2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15 291,2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9862815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90097253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2292400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2016 год проведено 6 заседаний комиссии, на которых было </a:t>
            </a:r>
            <a:r>
              <a:rPr lang="ru-RU" sz="1800" dirty="0" err="1" smtClean="0">
                <a:solidFill>
                  <a:schemeClr val="tx1"/>
                </a:solidFill>
              </a:rPr>
              <a:t>заслушено</a:t>
            </a:r>
            <a:r>
              <a:rPr lang="ru-RU" sz="1800" dirty="0" smtClean="0">
                <a:solidFill>
                  <a:schemeClr val="tx1"/>
                </a:solidFill>
              </a:rPr>
              <a:t> 39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 области 3 082,0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2016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2016 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376 374,8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04646811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2016 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890738"/>
              </p:ext>
            </p:extLst>
          </p:nvPr>
        </p:nvGraphicFramePr>
        <p:xfrm>
          <a:off x="323528" y="692695"/>
          <a:ext cx="8496944" cy="5344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2016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233 003,8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233 003,8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24 979,3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24 372,7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97,6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Отдел культуры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24 061,1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24 061,1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91 691,4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91 638,3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2 332,5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2 332,5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966,4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/>
                    </a:p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90628371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8,6 % от общего объёма расходов (32 530,7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28243788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23.12.2015г. № 137 «О бюджете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муниципального района на 2016 год.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912768" cy="17526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3 раза: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08.06.2016 г. № 175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26.10.2016г. № 149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28.12.2016г. № 208</a:t>
            </a: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7,9% от общего объёма расходов (29 793,6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72884381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62,5 % от общего объёма расходов (235 394,9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9714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64117381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01.01.2017 года детские сады посещают 981 ребенок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(+ 7 детей по сравнению с 2015 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29163403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01.01.2017 года в общеобразовательных школах числится 2 217 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(- 10 по сравнению с 2015 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44624557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01.01.2017 года в ЦДТ числится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496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250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детей, в ДЮСШ 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315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11435876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5,3 % (19 970,7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7907670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8,4 %  от общего объёма расходов (31 760,6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29443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1 237,9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1 237,9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1 448,7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1 448,4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28 068,5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28 016,9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99,8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1 057,4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1 057,4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31 812,5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31 760,6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0,%  от общего объёма расходов (615,9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95102906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77140051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24740365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«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район»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2016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ЗА 2016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07953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 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375 825,5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376 374,8</a:t>
                      </a:r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ДЕФИЦИТ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549,3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расходной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09546964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788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19011582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805685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1307</Words>
  <Application>Microsoft Office PowerPoint</Application>
  <PresentationFormat>Экран (4:3)</PresentationFormat>
  <Paragraphs>368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23.12.2015г. № 137 «О бюджете Суражского муниципального района на 2016 год.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70</cp:revision>
  <dcterms:created xsi:type="dcterms:W3CDTF">2017-03-20T12:42:22Z</dcterms:created>
  <dcterms:modified xsi:type="dcterms:W3CDTF">2017-07-07T11:34:30Z</dcterms:modified>
</cp:coreProperties>
</file>