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1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9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86" r:id="rId29"/>
    <p:sldId id="287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(1 079 522,6 тыс.руб.)</c:v>
                </c:pt>
                <c:pt idx="1">
                  <c:v>фактически исполнено        (947 147,7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1079522.6000000001</c:v>
                </c:pt>
                <c:pt idx="1">
                  <c:v>828690.8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0813312"/>
        <c:axId val="130856064"/>
        <c:axId val="0"/>
      </c:bar3DChart>
      <c:catAx>
        <c:axId val="1308133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0856064"/>
        <c:crosses val="autoZero"/>
        <c:auto val="1"/>
        <c:lblAlgn val="ctr"/>
        <c:lblOffset val="100"/>
        <c:noMultiLvlLbl val="0"/>
      </c:catAx>
      <c:valAx>
        <c:axId val="1308560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0813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846600856609802"/>
          <c:y val="6.4939421935574407E-2"/>
          <c:w val="0.58503628907132921"/>
          <c:h val="0.8270679476159569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7.13853431490068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297</a:t>
                    </a:r>
                    <a:r>
                      <a:rPr lang="ru-RU" baseline="0" dirty="0" smtClean="0"/>
                      <a:t> 645,4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391</a:t>
                    </a:r>
                    <a:r>
                      <a:rPr lang="ru-RU" baseline="0" dirty="0" smtClean="0"/>
                      <a:t> 051,4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391051.5</c:v>
                </c:pt>
                <c:pt idx="1">
                  <c:v>240940.79999999999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ru-RU" baseline="0" dirty="0" smtClean="0"/>
                      <a:t> 268,4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3E-2"/>
                  <c:y val="-1.0519055387608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</a:t>
                    </a:r>
                    <a:r>
                      <a:rPr lang="ru-RU" baseline="0" dirty="0" smtClean="0"/>
                      <a:t> 953,7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25953.599999999999</c:v>
                </c:pt>
                <c:pt idx="1">
                  <c:v>7894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307565442920135"/>
                  <c:y val="0.1833568200024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481</a:t>
                    </a:r>
                    <a:r>
                      <a:rPr lang="ru-RU" baseline="0" dirty="0" smtClean="0"/>
                      <a:t> 186,8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96977347344548E-2"/>
                  <c:y val="0.182557688521938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492 288,6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492288.6</c:v>
                </c:pt>
                <c:pt idx="1">
                  <c:v>579852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996288"/>
        <c:axId val="257997824"/>
      </c:lineChart>
      <c:catAx>
        <c:axId val="257996288"/>
        <c:scaling>
          <c:orientation val="minMax"/>
        </c:scaling>
        <c:delete val="0"/>
        <c:axPos val="b"/>
        <c:majorTickMark val="out"/>
        <c:minorTickMark val="none"/>
        <c:tickLblPos val="nextTo"/>
        <c:crossAx val="257997824"/>
        <c:crosses val="autoZero"/>
        <c:auto val="1"/>
        <c:lblAlgn val="ctr"/>
        <c:lblOffset val="100"/>
        <c:noMultiLvlLbl val="0"/>
      </c:catAx>
      <c:valAx>
        <c:axId val="25799782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57996288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45323667740616E-2"/>
          <c:y val="9.0347782994871909E-2"/>
          <c:w val="0.52183229641150986"/>
          <c:h val="0.823945731176068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55,3 %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Комитет по управлению муниципальным имуществом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0.2</c:v>
                </c:pt>
                <c:pt idx="1">
                  <c:v>39</c:v>
                </c:pt>
                <c:pt idx="2">
                  <c:v>68.099999999999994</c:v>
                </c:pt>
                <c:pt idx="3">
                  <c:v>0.4</c:v>
                </c:pt>
                <c:pt idx="4">
                  <c:v>0.1</c:v>
                </c:pt>
                <c:pt idx="5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2023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</a:t>
                    </a:r>
                    <a:r>
                      <a:rPr lang="ru-RU" baseline="0" dirty="0" smtClean="0"/>
                      <a:t> 144,9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497</a:t>
                    </a:r>
                    <a:r>
                      <a:rPr lang="ru-RU" baseline="0" dirty="0" smtClean="0"/>
                      <a:t> 625,8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45 347,2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</a:t>
                    </a:r>
                    <a:r>
                      <a:rPr lang="ru-RU" baseline="0" dirty="0" smtClean="0"/>
                      <a:t> 012,4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r>
                      <a:rPr lang="ru-RU" baseline="0" dirty="0" smtClean="0"/>
                      <a:t> 891,5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29 672,6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51144.9</c:v>
                </c:pt>
                <c:pt idx="1">
                  <c:v>497625.8</c:v>
                </c:pt>
                <c:pt idx="2">
                  <c:v>45347.199999999997</c:v>
                </c:pt>
                <c:pt idx="3">
                  <c:v>71012.399999999994</c:v>
                </c:pt>
                <c:pt idx="4">
                  <c:v>6891.5</c:v>
                </c:pt>
                <c:pt idx="5">
                  <c:v>29672.6</c:v>
                </c:pt>
                <c:pt idx="6" formatCode="General">
                  <c:v>977.1</c:v>
                </c:pt>
                <c:pt idx="7">
                  <c:v>4477.6000000000004</c:v>
                </c:pt>
                <c:pt idx="8">
                  <c:v>6206.5</c:v>
                </c:pt>
                <c:pt idx="9">
                  <c:v>207.8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</a:t>
                    </a:r>
                    <a:r>
                      <a:rPr lang="ru-RU" baseline="0" dirty="0" smtClean="0"/>
                      <a:t> 098,3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700</a:t>
                    </a:r>
                    <a:r>
                      <a:rPr lang="ru-RU" baseline="0" dirty="0" smtClean="0"/>
                      <a:t> 655,2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30</a:t>
                    </a:r>
                    <a:r>
                      <a:rPr lang="ru-RU" baseline="0" dirty="0" smtClean="0"/>
                      <a:t> 028,2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4.464869585517221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70</a:t>
                    </a:r>
                    <a:r>
                      <a:rPr lang="ru-RU" baseline="0" dirty="0" smtClean="0"/>
                      <a:t> 534,5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40 566,0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33 980,2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47098.3</c:v>
                </c:pt>
                <c:pt idx="1">
                  <c:v>700655.2</c:v>
                </c:pt>
                <c:pt idx="2">
                  <c:v>30028.2</c:v>
                </c:pt>
                <c:pt idx="3">
                  <c:v>70534.5</c:v>
                </c:pt>
                <c:pt idx="4">
                  <c:v>40566</c:v>
                </c:pt>
                <c:pt idx="5">
                  <c:v>33980.199999999997</c:v>
                </c:pt>
                <c:pt idx="7">
                  <c:v>4349.8999999999996</c:v>
                </c:pt>
                <c:pt idx="8">
                  <c:v>7072</c:v>
                </c:pt>
                <c:pt idx="9">
                  <c:v>12863.3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51206272"/>
        <c:axId val="186954112"/>
        <c:axId val="0"/>
      </c:bar3DChart>
      <c:catAx>
        <c:axId val="251206272"/>
        <c:scaling>
          <c:orientation val="minMax"/>
        </c:scaling>
        <c:delete val="0"/>
        <c:axPos val="b"/>
        <c:majorTickMark val="out"/>
        <c:minorTickMark val="none"/>
        <c:tickLblPos val="nextTo"/>
        <c:crossAx val="186954112"/>
        <c:crosses val="autoZero"/>
        <c:auto val="1"/>
        <c:lblAlgn val="ctr"/>
        <c:lblOffset val="100"/>
        <c:noMultiLvlLbl val="0"/>
      </c:catAx>
      <c:valAx>
        <c:axId val="1869541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51206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272188305983"/>
          <c:y val="0.81086718212744291"/>
          <c:w val="0.15655687017328654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631694942657678E-2"/>
          <c:y val="0.16956838806528271"/>
          <c:w val="0.55447791257159318"/>
          <c:h val="0.749833013134042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61,1 %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4,6 %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 17,5%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законодательных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Другие общегосударственные вопросы</c:v>
                </c:pt>
                <c:pt idx="6">
                  <c:v>Обеспечение проведения выборов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1.5</c:v>
                </c:pt>
                <c:pt idx="1">
                  <c:v>2.2000000000000002</c:v>
                </c:pt>
                <c:pt idx="2">
                  <c:v>61.1</c:v>
                </c:pt>
                <c:pt idx="3">
                  <c:v>2.2000000000000002</c:v>
                </c:pt>
                <c:pt idx="4">
                  <c:v>14.6</c:v>
                </c:pt>
                <c:pt idx="5">
                  <c:v>17.5</c:v>
                </c:pt>
                <c:pt idx="6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40974038115007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71,0 %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0963641799510956E-2"/>
                  <c:y val="-7.14231277825499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0.2</c:v>
                </c:pt>
                <c:pt idx="1">
                  <c:v>27.4</c:v>
                </c:pt>
                <c:pt idx="2">
                  <c:v>71</c:v>
                </c:pt>
                <c:pt idx="3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2024 год</a:t>
            </a:r>
            <a:endParaRPr lang="ru-RU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13,8 %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80,6 %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2,4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Молодёжная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13.8</c:v>
                </c:pt>
                <c:pt idx="1">
                  <c:v>80.599999999999994</c:v>
                </c:pt>
                <c:pt idx="2">
                  <c:v>2.4</c:v>
                </c:pt>
                <c:pt idx="3">
                  <c:v>0.2</c:v>
                </c:pt>
                <c:pt idx="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96958.2</c:v>
                </c:pt>
                <c:pt idx="1">
                  <c:v>96958.2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25458816"/>
        <c:axId val="225464704"/>
        <c:axId val="250786240"/>
      </c:bar3DChart>
      <c:catAx>
        <c:axId val="225458816"/>
        <c:scaling>
          <c:orientation val="minMax"/>
        </c:scaling>
        <c:delete val="0"/>
        <c:axPos val="b"/>
        <c:majorTickMark val="out"/>
        <c:minorTickMark val="none"/>
        <c:tickLblPos val="nextTo"/>
        <c:crossAx val="225464704"/>
        <c:crosses val="autoZero"/>
        <c:auto val="1"/>
        <c:lblAlgn val="ctr"/>
        <c:lblOffset val="100"/>
        <c:noMultiLvlLbl val="0"/>
      </c:catAx>
      <c:valAx>
        <c:axId val="2254647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25458816"/>
        <c:crosses val="autoZero"/>
        <c:crossBetween val="between"/>
      </c:valAx>
      <c:serAx>
        <c:axId val="250786240"/>
        <c:scaling>
          <c:orientation val="minMax"/>
        </c:scaling>
        <c:delete val="0"/>
        <c:axPos val="b"/>
        <c:majorTickMark val="out"/>
        <c:minorTickMark val="none"/>
        <c:tickLblPos val="nextTo"/>
        <c:crossAx val="22546470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783532</c:v>
                </c:pt>
                <c:pt idx="1">
                  <c:v>564343.80000000005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25569408"/>
        <c:axId val="225571200"/>
        <c:axId val="250788480"/>
      </c:bar3DChart>
      <c:catAx>
        <c:axId val="225569408"/>
        <c:scaling>
          <c:orientation val="minMax"/>
        </c:scaling>
        <c:delete val="0"/>
        <c:axPos val="b"/>
        <c:majorTickMark val="out"/>
        <c:minorTickMark val="none"/>
        <c:tickLblPos val="nextTo"/>
        <c:crossAx val="225571200"/>
        <c:crosses val="autoZero"/>
        <c:auto val="1"/>
        <c:lblAlgn val="ctr"/>
        <c:lblOffset val="100"/>
        <c:noMultiLvlLbl val="0"/>
      </c:catAx>
      <c:valAx>
        <c:axId val="2255712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25569408"/>
        <c:crosses val="autoZero"/>
        <c:crossBetween val="between"/>
      </c:valAx>
      <c:serAx>
        <c:axId val="250788480"/>
        <c:scaling>
          <c:orientation val="minMax"/>
        </c:scaling>
        <c:delete val="0"/>
        <c:axPos val="b"/>
        <c:majorTickMark val="out"/>
        <c:minorTickMark val="none"/>
        <c:tickLblPos val="nextTo"/>
        <c:crossAx val="22557120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17082.599999999999</c:v>
                </c:pt>
                <c:pt idx="1">
                  <c:v>17082.599999999999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86184064"/>
        <c:axId val="186185600"/>
        <c:axId val="186725248"/>
      </c:bar3DChart>
      <c:catAx>
        <c:axId val="186184064"/>
        <c:scaling>
          <c:orientation val="minMax"/>
        </c:scaling>
        <c:delete val="0"/>
        <c:axPos val="b"/>
        <c:majorTickMark val="out"/>
        <c:minorTickMark val="none"/>
        <c:tickLblPos val="nextTo"/>
        <c:crossAx val="186185600"/>
        <c:crosses val="autoZero"/>
        <c:auto val="1"/>
        <c:lblAlgn val="ctr"/>
        <c:lblOffset val="100"/>
        <c:noMultiLvlLbl val="0"/>
      </c:catAx>
      <c:valAx>
        <c:axId val="1861856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6184064"/>
        <c:crosses val="autoZero"/>
        <c:crossBetween val="between"/>
      </c:valAx>
      <c:serAx>
        <c:axId val="186725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8618560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72165.2</c:v>
                </c:pt>
                <c:pt idx="1">
                  <c:v>70534.5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80956160"/>
        <c:axId val="186967936"/>
        <c:axId val="230142848"/>
      </c:bar3DChart>
      <c:catAx>
        <c:axId val="180956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86967936"/>
        <c:crosses val="autoZero"/>
        <c:auto val="1"/>
        <c:lblAlgn val="ctr"/>
        <c:lblOffset val="100"/>
        <c:noMultiLvlLbl val="0"/>
      </c:catAx>
      <c:valAx>
        <c:axId val="18696793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0956160"/>
        <c:crosses val="autoZero"/>
        <c:crossBetween val="between"/>
      </c:valAx>
      <c:serAx>
        <c:axId val="230142848"/>
        <c:scaling>
          <c:orientation val="minMax"/>
        </c:scaling>
        <c:delete val="0"/>
        <c:axPos val="b"/>
        <c:majorTickMark val="out"/>
        <c:minorTickMark val="none"/>
        <c:tickLblPos val="nextTo"/>
        <c:crossAx val="186967936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108,3 %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(229 847,3)</c:v>
                </c:pt>
                <c:pt idx="1">
                  <c:v>Фактически исполнено                (248838,8)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229847.3</c:v>
                </c:pt>
                <c:pt idx="1">
                  <c:v>248838.8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32032384"/>
        <c:axId val="152441216"/>
        <c:axId val="0"/>
      </c:bar3DChart>
      <c:catAx>
        <c:axId val="132032384"/>
        <c:scaling>
          <c:orientation val="minMax"/>
        </c:scaling>
        <c:delete val="0"/>
        <c:axPos val="b"/>
        <c:majorTickMark val="out"/>
        <c:minorTickMark val="none"/>
        <c:tickLblPos val="nextTo"/>
        <c:crossAx val="152441216"/>
        <c:crosses val="autoZero"/>
        <c:auto val="1"/>
        <c:lblAlgn val="ctr"/>
        <c:lblOffset val="100"/>
        <c:noMultiLvlLbl val="0"/>
      </c:catAx>
      <c:valAx>
        <c:axId val="15244121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203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13024.2</c:v>
                </c:pt>
                <c:pt idx="1">
                  <c:v>12863.3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31002880"/>
        <c:axId val="231004416"/>
        <c:axId val="230144192"/>
      </c:bar3DChart>
      <c:catAx>
        <c:axId val="231002880"/>
        <c:scaling>
          <c:orientation val="minMax"/>
        </c:scaling>
        <c:delete val="0"/>
        <c:axPos val="b"/>
        <c:majorTickMark val="out"/>
        <c:minorTickMark val="none"/>
        <c:tickLblPos val="nextTo"/>
        <c:crossAx val="231004416"/>
        <c:crosses val="autoZero"/>
        <c:auto val="1"/>
        <c:lblAlgn val="ctr"/>
        <c:lblOffset val="100"/>
        <c:noMultiLvlLbl val="0"/>
      </c:catAx>
      <c:valAx>
        <c:axId val="23100441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31002880"/>
        <c:crosses val="autoZero"/>
        <c:crossBetween val="between"/>
      </c:valAx>
      <c:serAx>
        <c:axId val="230144192"/>
        <c:scaling>
          <c:orientation val="minMax"/>
        </c:scaling>
        <c:delete val="0"/>
        <c:axPos val="b"/>
        <c:majorTickMark val="out"/>
        <c:minorTickMark val="none"/>
        <c:tickLblPos val="nextTo"/>
        <c:crossAx val="231004416"/>
        <c:crosses val="autoZero"/>
      </c:serAx>
    </c:plotArea>
    <c:legend>
      <c:legendPos val="t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40566,0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40566,0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40566</c:v>
                </c:pt>
                <c:pt idx="1">
                  <c:v>40566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30823040"/>
        <c:axId val="230824576"/>
        <c:axId val="230059520"/>
      </c:bar3DChart>
      <c:catAx>
        <c:axId val="23082304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230824576"/>
        <c:crosses val="autoZero"/>
        <c:auto val="1"/>
        <c:lblAlgn val="ctr"/>
        <c:lblOffset val="100"/>
        <c:noMultiLvlLbl val="0"/>
      </c:catAx>
      <c:valAx>
        <c:axId val="23082457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30823040"/>
        <c:crosses val="autoZero"/>
        <c:crossBetween val="between"/>
      </c:valAx>
      <c:serAx>
        <c:axId val="230059520"/>
        <c:scaling>
          <c:orientation val="minMax"/>
        </c:scaling>
        <c:delete val="1"/>
        <c:axPos val="b"/>
        <c:majorTickMark val="out"/>
        <c:minorTickMark val="none"/>
        <c:tickLblPos val="nextTo"/>
        <c:crossAx val="230824576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1216</c:v>
                </c:pt>
                <c:pt idx="1">
                  <c:v>39350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1216</c:v>
                </c:pt>
                <c:pt idx="1">
                  <c:v>39350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0893056"/>
        <c:axId val="230894592"/>
      </c:barChart>
      <c:catAx>
        <c:axId val="230893056"/>
        <c:scaling>
          <c:orientation val="minMax"/>
        </c:scaling>
        <c:delete val="0"/>
        <c:axPos val="l"/>
        <c:majorTickMark val="out"/>
        <c:minorTickMark val="none"/>
        <c:tickLblPos val="nextTo"/>
        <c:crossAx val="230894592"/>
        <c:crosses val="autoZero"/>
        <c:auto val="1"/>
        <c:lblAlgn val="ctr"/>
        <c:lblOffset val="100"/>
        <c:noMultiLvlLbl val="0"/>
      </c:catAx>
      <c:valAx>
        <c:axId val="230894592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230893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76,8 %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1079522.6000000001</c:v>
                </c:pt>
                <c:pt idx="1">
                  <c:v>828690.7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4047872"/>
        <c:axId val="194245760"/>
        <c:axId val="0"/>
      </c:bar3DChart>
      <c:catAx>
        <c:axId val="184047872"/>
        <c:scaling>
          <c:orientation val="minMax"/>
        </c:scaling>
        <c:delete val="0"/>
        <c:axPos val="b"/>
        <c:majorTickMark val="out"/>
        <c:minorTickMark val="none"/>
        <c:tickLblPos val="nextTo"/>
        <c:crossAx val="194245760"/>
        <c:crosses val="autoZero"/>
        <c:auto val="1"/>
        <c:lblAlgn val="ctr"/>
        <c:lblOffset val="100"/>
        <c:noMultiLvlLbl val="0"/>
      </c:catAx>
      <c:valAx>
        <c:axId val="19424576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840478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108,3  %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229847.3</c:v>
                </c:pt>
                <c:pt idx="1">
                  <c:v>248838.8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3765120"/>
        <c:axId val="213766912"/>
        <c:axId val="0"/>
      </c:bar3DChart>
      <c:catAx>
        <c:axId val="2137651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66912"/>
        <c:crosses val="autoZero"/>
        <c:auto val="1"/>
        <c:lblAlgn val="ctr"/>
        <c:lblOffset val="100"/>
        <c:noMultiLvlLbl val="0"/>
      </c:catAx>
      <c:valAx>
        <c:axId val="2137669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13765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96,8 %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96.8</c:v>
                </c:pt>
                <c:pt idx="1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240 944,8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56870805204649E-2"/>
          <c:y val="0.27285295723642999"/>
          <c:w val="0.50584800218276404"/>
          <c:h val="0.6346410682500999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240 944,8 тыс.руб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86,7 %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139120163119131E-2"/>
                  <c:y val="-9.02972955723595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Налог, взимаемый в связи с применением патентной системы налогооблажения</c:v>
                </c:pt>
                <c:pt idx="3">
                  <c:v>Акцизы на нефтепродукты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86.7</c:v>
                </c:pt>
                <c:pt idx="1">
                  <c:v>0.5</c:v>
                </c:pt>
                <c:pt idx="2">
                  <c:v>1</c:v>
                </c:pt>
                <c:pt idx="3">
                  <c:v>10.3</c:v>
                </c:pt>
                <c:pt idx="4">
                  <c:v>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7 894,0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73786899494827E-2"/>
          <c:y val="0.24025770018757081"/>
          <c:w val="0.55512765738447367"/>
          <c:h val="0.663444859641392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 7894,0 тыс.руб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69904651117195"/>
                  <c:y val="-0.25374475993200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913356032336277E-3"/>
                  <c:y val="-4.524197166336337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7.8819877856708728E-2"/>
                  <c:y val="1.03636530645661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 19,0%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65.3</c:v>
                </c:pt>
                <c:pt idx="1">
                  <c:v>11.3</c:v>
                </c:pt>
                <c:pt idx="2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76,8,0  %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1 079 522,6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828</a:t>
                    </a:r>
                    <a:r>
                      <a:rPr lang="ru-RU" baseline="0" dirty="0" smtClean="0"/>
                      <a:t> 690,8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1079522.6000000001</c:v>
                </c:pt>
                <c:pt idx="1">
                  <c:v>828690.8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240184704"/>
        <c:axId val="240194688"/>
        <c:axId val="0"/>
      </c:bar3DChart>
      <c:catAx>
        <c:axId val="2401847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0194688"/>
        <c:crosses val="autoZero"/>
        <c:auto val="1"/>
        <c:lblAlgn val="ctr"/>
        <c:lblOffset val="100"/>
        <c:noMultiLvlLbl val="0"/>
      </c:catAx>
      <c:valAx>
        <c:axId val="240194688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240184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982322476989736E-2"/>
                  <c:y val="-1.97754208663916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70,0 %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29.1</c:v>
                </c:pt>
                <c:pt idx="1">
                  <c:v>0.9</c:v>
                </c:pt>
                <c:pt idx="2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0.32353</cdr:x>
      <cdr:y>0.31154</cdr:y>
    </cdr:from>
    <cdr:to>
      <cdr:x>0.51027</cdr:x>
      <cdr:y>0.61586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84176" y="9361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0.30882</cdr:x>
      <cdr:y>0.38344</cdr:y>
    </cdr:from>
    <cdr:to>
      <cdr:x>0.49557</cdr:x>
      <cdr:y>0.68776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12168" y="115212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10.05.2025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84776" cy="4824536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муниципального района Брянской области за 2024 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07030203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29429443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14688638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475056218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Всего:  579 852,0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25 348,2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–  199 681,9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– 329 547,6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 25 289,2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Возврат остатков субсидий прошлых лет – (-14,9)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96183622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714365833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36754695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2024 год проведено 6 заседаний комиссии, на которых было заслушано 27 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1 320,0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2024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2024 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947 147,7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87569567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2024 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07710"/>
              </p:ext>
            </p:extLst>
          </p:nvPr>
        </p:nvGraphicFramePr>
        <p:xfrm>
          <a:off x="323528" y="692695"/>
          <a:ext cx="8496944" cy="568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2024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2024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526 932,8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523 518,4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99,4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47 461,1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47 461,4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Комитет по управлению муниципальным имуществом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3 655,8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3 655,8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654 087,5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369 714,4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56,5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1 747,8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1 741,7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99,7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1 076,0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1 056,4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mtClean="0"/>
                        <a:t>98,2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38733106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5,0 % от общего объёма расходов (47 098,3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01972592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27.12.2023 г. № 284 «О бюджете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муниципального района Брянской области на 2024 -2026 годы».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912768" cy="338437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4 раза: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27.03.2024 г. № 298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18.06.2024 г. № 304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14.06.2023 г. № 259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27.08.2024 г. № 312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25.12.2024 г. № 49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3,6 % от общего объёма расходов (33 980,2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20356288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74,0 % от общего объёма расходов (700 655,2 </a:t>
            </a:r>
            <a:r>
              <a:rPr lang="ru-RU" sz="20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33967903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01.01.2025 года детские сады посещают 586 детей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53691098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01.01.2025 года в общеобразовательных школах числится 1 910 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(-83 ребенка по сравнению с 2023 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92903021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01.01.2025 года в ЦДТ числится 418 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 163 детей, в МАУ СШ -ФОК – 375 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705931690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7,5 % (70 534,5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85425832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3,2 %  от общего объёма расходов (30 028,2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368997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2 478,4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2 478,4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76 385,6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26 810,8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35,1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747,0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739,0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98,9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79</a:t>
                      </a:r>
                      <a:r>
                        <a:rPr lang="ru-RU" baseline="0" dirty="0" smtClean="0"/>
                        <a:t> 611,0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30 028,2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1,4 %  от общего объёма расходов (12 863,3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7981280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поселений, 40 566,0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113039369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077208087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Анопко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Е.В.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2-11-40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 Брянской области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2024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2024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035796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2024 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828 690,8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947 147,7</a:t>
                      </a:r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ДЕФИЦИТ/ПРОФИЦИТ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- 118 456,9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68627100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968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120175700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32244594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4965</TotalTime>
  <Words>1330</Words>
  <Application>Microsoft Office PowerPoint</Application>
  <PresentationFormat>Экран (4:3)</PresentationFormat>
  <Paragraphs>362</Paragraphs>
  <Slides>29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27.12.2023 г. № 284 «О бюджете Суражского муниципального района Брянской области на 2024 -2026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Admin</cp:lastModifiedBy>
  <cp:revision>177</cp:revision>
  <dcterms:created xsi:type="dcterms:W3CDTF">2017-03-20T12:42:22Z</dcterms:created>
  <dcterms:modified xsi:type="dcterms:W3CDTF">2025-05-10T08:31:08Z</dcterms:modified>
</cp:coreProperties>
</file>