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89" r:id="rId9"/>
    <p:sldId id="279" r:id="rId10"/>
    <p:sldId id="280" r:id="rId11"/>
    <p:sldId id="281" r:id="rId12"/>
    <p:sldId id="282" r:id="rId13"/>
    <p:sldId id="283" r:id="rId14"/>
    <p:sldId id="285" r:id="rId15"/>
    <p:sldId id="278" r:id="rId16"/>
    <p:sldId id="264" r:id="rId17"/>
    <p:sldId id="265" r:id="rId18"/>
    <p:sldId id="266" r:id="rId19"/>
    <p:sldId id="267" r:id="rId20"/>
    <p:sldId id="268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86" r:id="rId29"/>
    <p:sldId id="287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3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уточненный план                  (1 079 522,6 тыс.руб.)</c:v>
                </c:pt>
                <c:pt idx="1">
                  <c:v>фактически исполнено        (947 147,7 тыс.руб.)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1079522.6000000001</c:v>
                </c:pt>
                <c:pt idx="1">
                  <c:v>828690.8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0813312"/>
        <c:axId val="130856064"/>
        <c:axId val="0"/>
      </c:bar3DChart>
      <c:catAx>
        <c:axId val="130813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30856064"/>
        <c:crosses val="autoZero"/>
        <c:auto val="1"/>
        <c:lblAlgn val="ctr"/>
        <c:lblOffset val="100"/>
        <c:noMultiLvlLbl val="0"/>
      </c:catAx>
      <c:valAx>
        <c:axId val="130856064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130813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846600856609802"/>
          <c:y val="6.4939421935574407E-2"/>
          <c:w val="0.58503628907132921"/>
          <c:h val="0.82706794761595692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7.138534314900683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297</a:t>
                    </a:r>
                    <a:r>
                      <a:rPr lang="ru-RU" baseline="0" dirty="0" smtClean="0"/>
                      <a:t> 645,4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5612748008841929E-3"/>
                  <c:y val="6.236228514697332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391</a:t>
                    </a:r>
                    <a:r>
                      <a:rPr lang="ru-RU" baseline="0" dirty="0" smtClean="0"/>
                      <a:t> 051,4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391051.5</c:v>
                </c:pt>
                <c:pt idx="1">
                  <c:v>240940.79999999999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</c:v>
                </c:pt>
              </c:strCache>
            </c:strRef>
          </c:tx>
          <c:dLbls>
            <c:dLbl>
              <c:idx val="0"/>
              <c:layout>
                <c:manualLayout>
                  <c:x val="2.4326798938049028E-2"/>
                  <c:y val="-3.9685090548073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</a:t>
                    </a:r>
                    <a:r>
                      <a:rPr lang="ru-RU" baseline="0" dirty="0" smtClean="0"/>
                      <a:t> 268,4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204249336280643E-2"/>
                  <c:y val="-1.051905538760800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</a:t>
                    </a:r>
                    <a:r>
                      <a:rPr lang="ru-RU" baseline="0" dirty="0" smtClean="0"/>
                      <a:t> 953,7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25953.599999999999</c:v>
                </c:pt>
                <c:pt idx="1">
                  <c:v>7894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dLbl>
              <c:idx val="0"/>
              <c:layout>
                <c:manualLayout>
                  <c:x val="-0.1307565442920135"/>
                  <c:y val="0.183356820002455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481</a:t>
                    </a:r>
                    <a:r>
                      <a:rPr lang="ru-RU" baseline="0" dirty="0" smtClean="0"/>
                      <a:t> 186,8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96977347344548E-2"/>
                  <c:y val="0.1825576885219381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492 288,6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Лист1!$D$2:$D$3</c:f>
              <c:numCache>
                <c:formatCode>#,##0.00</c:formatCode>
                <c:ptCount val="2"/>
                <c:pt idx="0">
                  <c:v>492288.6</c:v>
                </c:pt>
                <c:pt idx="1">
                  <c:v>579852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7996288"/>
        <c:axId val="257997824"/>
      </c:lineChart>
      <c:catAx>
        <c:axId val="257996288"/>
        <c:scaling>
          <c:orientation val="minMax"/>
        </c:scaling>
        <c:delete val="0"/>
        <c:axPos val="b"/>
        <c:majorTickMark val="out"/>
        <c:minorTickMark val="none"/>
        <c:tickLblPos val="nextTo"/>
        <c:crossAx val="257997824"/>
        <c:crosses val="autoZero"/>
        <c:auto val="1"/>
        <c:lblAlgn val="ctr"/>
        <c:lblOffset val="100"/>
        <c:noMultiLvlLbl val="0"/>
      </c:catAx>
      <c:valAx>
        <c:axId val="257997824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257996288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045323667740616E-2"/>
          <c:y val="9.0347782994871909E-2"/>
          <c:w val="0.52183229641150986"/>
          <c:h val="0.8239457311760681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0,1 %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39,0 %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55,3 %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0,4 %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0,</a:t>
                    </a:r>
                    <a:r>
                      <a:rPr lang="ru-RU" dirty="0" smtClean="0"/>
                      <a:t>2 %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5,0 %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Суражский районный Совет</c:v>
                </c:pt>
                <c:pt idx="1">
                  <c:v>Администрация Суражского района</c:v>
                </c:pt>
                <c:pt idx="2">
                  <c:v>Отдел образования администрации Суражского района</c:v>
                </c:pt>
                <c:pt idx="3">
                  <c:v>Комитет по управлению муниципальным имуществом</c:v>
                </c:pt>
                <c:pt idx="4">
                  <c:v>Контрольно-счетная палата Суражского района</c:v>
                </c:pt>
                <c:pt idx="5">
                  <c:v>Финансовый отдел администрации Суражского района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0.2</c:v>
                </c:pt>
                <c:pt idx="1">
                  <c:v>39</c:v>
                </c:pt>
                <c:pt idx="2">
                  <c:v>68.099999999999994</c:v>
                </c:pt>
                <c:pt idx="3">
                  <c:v>0.4</c:v>
                </c:pt>
                <c:pt idx="4">
                  <c:v>0.1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52997352146058"/>
          <c:y val="1.3867063016389992E-2"/>
          <c:w val="0.36588180017035143"/>
          <c:h val="0.973112819335863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45525244669784"/>
          <c:y val="3.569241251675271E-2"/>
          <c:w val="0.69357617289538998"/>
          <c:h val="0.4726711096797964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4.3727923710955895E-3"/>
                  <c:y val="-1.786018149882080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</a:t>
                    </a:r>
                    <a:r>
                      <a:rPr lang="ru-RU" baseline="0" dirty="0" smtClean="0"/>
                      <a:t> 144,9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151949140637265E-3"/>
                  <c:y val="7.144072599528322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497</a:t>
                    </a:r>
                    <a:r>
                      <a:rPr lang="ru-RU" baseline="0" dirty="0" smtClean="0"/>
                      <a:t> 625,8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575974570318632E-3"/>
                  <c:y val="-8.930090749410403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45 347,2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3727923710955895E-3"/>
                  <c:y val="-2.232522687352600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71</a:t>
                    </a:r>
                    <a:r>
                      <a:rPr lang="ru-RU" baseline="0" dirty="0" smtClean="0"/>
                      <a:t> 012,4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830389828127453E-3"/>
                  <c:y val="-2.232522687352600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</a:t>
                    </a:r>
                    <a:r>
                      <a:rPr lang="ru-RU" baseline="0" dirty="0" smtClean="0"/>
                      <a:t> 891,5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2.232522687352600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29 672,6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Органы местного самоуправления</c:v>
                </c:pt>
                <c:pt idx="1">
                  <c:v>Образование</c:v>
                </c:pt>
                <c:pt idx="2">
                  <c:v>Социальная политика</c:v>
                </c:pt>
                <c:pt idx="3">
                  <c:v>Культура</c:v>
                </c:pt>
                <c:pt idx="4">
                  <c:v>Межбюджетные трансферты</c:v>
                </c:pt>
                <c:pt idx="5">
                  <c:v>Национальная экономика</c:v>
                </c:pt>
                <c:pt idx="6">
                  <c:v>Национальная оборона</c:v>
                </c:pt>
                <c:pt idx="7">
                  <c:v>Национальная безопасность</c:v>
                </c:pt>
                <c:pt idx="8">
                  <c:v>Жилищно-коммунальное хозяйство</c:v>
                </c:pt>
                <c:pt idx="9">
                  <c:v>Физическая культура и спорт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51144.9</c:v>
                </c:pt>
                <c:pt idx="1">
                  <c:v>497625.8</c:v>
                </c:pt>
                <c:pt idx="2">
                  <c:v>45347.199999999997</c:v>
                </c:pt>
                <c:pt idx="3">
                  <c:v>71012.399999999994</c:v>
                </c:pt>
                <c:pt idx="4">
                  <c:v>6891.5</c:v>
                </c:pt>
                <c:pt idx="5">
                  <c:v>29672.6</c:v>
                </c:pt>
                <c:pt idx="6" formatCode="General">
                  <c:v>977.1</c:v>
                </c:pt>
                <c:pt idx="7">
                  <c:v>4477.6000000000004</c:v>
                </c:pt>
                <c:pt idx="8">
                  <c:v>6206.5</c:v>
                </c:pt>
                <c:pt idx="9">
                  <c:v>207.8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745584742191179E-3"/>
                  <c:y val="-1.116261343676300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47</a:t>
                    </a:r>
                    <a:r>
                      <a:rPr lang="ru-RU" baseline="0" dirty="0" smtClean="0"/>
                      <a:t> 098,3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574826855785537E-3"/>
                  <c:y val="0.1964619964870288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700</a:t>
                    </a:r>
                    <a:r>
                      <a:rPr lang="ru-RU" baseline="0" dirty="0" smtClean="0"/>
                      <a:t> 655,2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575974570318633E-2"/>
                  <c:y val="4.465045374705201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30</a:t>
                    </a:r>
                    <a:r>
                      <a:rPr lang="ru-RU" baseline="0" dirty="0" smtClean="0"/>
                      <a:t> 028,2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745584742191179E-3"/>
                  <c:y val="4.464869585517221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70</a:t>
                    </a:r>
                    <a:r>
                      <a:rPr lang="ru-RU" baseline="0" dirty="0" smtClean="0"/>
                      <a:t> 534,5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3727923710955895E-3"/>
                  <c:y val="-1.339513612411564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</a:t>
                    </a:r>
                    <a:r>
                      <a:rPr lang="ru-RU" baseline="0" dirty="0" smtClean="0"/>
                      <a:t>40 566,0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033572027350496E-2"/>
                  <c:y val="-1.339513612411560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33 980,2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miter lim="800000"/>
              </a:ln>
            </c:spPr>
            <c:txPr>
              <a:bodyPr rot="-5400000" vert="horz"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Органы местного самоуправления</c:v>
                </c:pt>
                <c:pt idx="1">
                  <c:v>Образование</c:v>
                </c:pt>
                <c:pt idx="2">
                  <c:v>Социальная политика</c:v>
                </c:pt>
                <c:pt idx="3">
                  <c:v>Культура</c:v>
                </c:pt>
                <c:pt idx="4">
                  <c:v>Межбюджетные трансферты</c:v>
                </c:pt>
                <c:pt idx="5">
                  <c:v>Национальная экономика</c:v>
                </c:pt>
                <c:pt idx="6">
                  <c:v>Национальная оборона</c:v>
                </c:pt>
                <c:pt idx="7">
                  <c:v>Национальная безопасность</c:v>
                </c:pt>
                <c:pt idx="8">
                  <c:v>Жилищно-коммунальное хозяйство</c:v>
                </c:pt>
                <c:pt idx="9">
                  <c:v>Физическая культура и спорт</c:v>
                </c:pt>
              </c:strCache>
            </c:strRef>
          </c:cat>
          <c:val>
            <c:numRef>
              <c:f>Лист1!$C$2:$C$11</c:f>
              <c:numCache>
                <c:formatCode>#,##0.00</c:formatCode>
                <c:ptCount val="10"/>
                <c:pt idx="0">
                  <c:v>47098.3</c:v>
                </c:pt>
                <c:pt idx="1">
                  <c:v>700655.2</c:v>
                </c:pt>
                <c:pt idx="2">
                  <c:v>30028.2</c:v>
                </c:pt>
                <c:pt idx="3">
                  <c:v>70534.5</c:v>
                </c:pt>
                <c:pt idx="4">
                  <c:v>40566</c:v>
                </c:pt>
                <c:pt idx="5">
                  <c:v>33980.199999999997</c:v>
                </c:pt>
                <c:pt idx="7">
                  <c:v>4349.8999999999996</c:v>
                </c:pt>
                <c:pt idx="8">
                  <c:v>7072</c:v>
                </c:pt>
                <c:pt idx="9">
                  <c:v>12863.3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51206272"/>
        <c:axId val="186954112"/>
        <c:axId val="0"/>
      </c:bar3DChart>
      <c:catAx>
        <c:axId val="251206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86954112"/>
        <c:crosses val="autoZero"/>
        <c:auto val="1"/>
        <c:lblAlgn val="ctr"/>
        <c:lblOffset val="100"/>
        <c:noMultiLvlLbl val="0"/>
      </c:catAx>
      <c:valAx>
        <c:axId val="18695411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251206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4272188305983"/>
          <c:y val="0.81086718212744291"/>
          <c:w val="0.15655687017328654"/>
          <c:h val="0.139555872132350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2024 </a:t>
            </a:r>
            <a:r>
              <a:rPr lang="ru-RU" dirty="0"/>
              <a:t>год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631694942657678E-2"/>
          <c:y val="0.16956838806528271"/>
          <c:w val="0.55447791257159318"/>
          <c:h val="0.749833013134042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2.3925751700578889E-3"/>
                  <c:y val="-5.6878842730211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1,5 %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719870330577542E-2"/>
                  <c:y val="-3.614994675388371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2,2 %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61,1 %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2,2 %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874083096458116E-2"/>
                  <c:y val="-2.360662500914532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4,6 %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0733107342183299E-2"/>
                  <c:y val="-4.612461758991548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17,5%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0,</a:t>
                    </a:r>
                    <a:r>
                      <a:rPr lang="ru-RU" dirty="0" smtClean="0"/>
                      <a:t>9 %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Функционирование высшего должностного лица муниципального образования </c:v>
                </c:pt>
                <c:pt idx="1">
                  <c:v>Функционирование законодательных (представительных) органов муниципальных образований </c:v>
                </c:pt>
                <c:pt idx="2">
                  <c:v>Функционирование местных администраций</c:v>
                </c:pt>
                <c:pt idx="3">
                  <c:v>Функционирование контрольно-счетной палаты </c:v>
                </c:pt>
                <c:pt idx="4">
                  <c:v>Функционирование финансового отдела</c:v>
                </c:pt>
                <c:pt idx="5">
                  <c:v>Другие общегосударственные вопросы</c:v>
                </c:pt>
                <c:pt idx="6">
                  <c:v>Обеспечение проведения выборов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1.5</c:v>
                </c:pt>
                <c:pt idx="1">
                  <c:v>2.2000000000000002</c:v>
                </c:pt>
                <c:pt idx="2">
                  <c:v>61.1</c:v>
                </c:pt>
                <c:pt idx="3">
                  <c:v>2.2000000000000002</c:v>
                </c:pt>
                <c:pt idx="4">
                  <c:v>14.6</c:v>
                </c:pt>
                <c:pt idx="5">
                  <c:v>17.5</c:v>
                </c:pt>
                <c:pt idx="6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r"/>
      <c:layout>
        <c:manualLayout>
          <c:xMode val="edge"/>
          <c:yMode val="edge"/>
          <c:x val="0.58453916141205631"/>
          <c:y val="0"/>
          <c:w val="0.40542356179033406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2024 </a:t>
            </a:r>
            <a:r>
              <a:rPr lang="ru-RU" dirty="0"/>
              <a:t>год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2.3925751700578889E-3"/>
                  <c:y val="-5.6878842730211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0,2 %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6161347926111239E-2"/>
                  <c:y val="7.354314967713618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27,4 %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940974038115007E-2"/>
                  <c:y val="-0.1995377884842063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71,0 %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0963641799510956E-2"/>
                  <c:y val="-7.142312778254990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1,4 %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874083096458116E-2"/>
                  <c:y val="-2.360662500914532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2,2 %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0733107342183299E-2"/>
                  <c:y val="-4.61246175899154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0,02</a:t>
                    </a:r>
                    <a:r>
                      <a:rPr lang="ru-RU" dirty="0" smtClean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Сельское хозяйство</c:v>
                </c:pt>
                <c:pt idx="1">
                  <c:v>Транспорт</c:v>
                </c:pt>
                <c:pt idx="2">
                  <c:v>Дорожное хозяйство</c:v>
                </c:pt>
                <c:pt idx="3">
                  <c:v>Другие вопросы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0.2</c:v>
                </c:pt>
                <c:pt idx="1">
                  <c:v>27.4</c:v>
                </c:pt>
                <c:pt idx="2">
                  <c:v>71</c:v>
                </c:pt>
                <c:pt idx="3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r"/>
      <c:layout>
        <c:manualLayout>
          <c:xMode val="edge"/>
          <c:yMode val="edge"/>
          <c:x val="0.58453916141205631"/>
          <c:y val="0.16991675721667782"/>
          <c:w val="0.40542356179033406"/>
          <c:h val="0.4515345178449007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2024 год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6.6968451111574775E-2"/>
                  <c:y val="-6.625415604228256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13,8 %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9824538465915718E-2"/>
                  <c:y val="-1.078470955801658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80,6 %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8884247730378645E-2"/>
                  <c:y val="-1.6102885587238273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2,4 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1834631292096721E-2"/>
                  <c:y val="-2.999446538460496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0,2 %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Молодёжная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13.8</c:v>
                </c:pt>
                <c:pt idx="1">
                  <c:v>80.599999999999994</c:v>
                </c:pt>
                <c:pt idx="2">
                  <c:v>2.4</c:v>
                </c:pt>
                <c:pt idx="3">
                  <c:v>0.2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r"/>
      <c:layout>
        <c:manualLayout>
          <c:xMode val="edge"/>
          <c:yMode val="edge"/>
          <c:x val="0.58453916141205631"/>
          <c:y val="0.16991675721667782"/>
          <c:w val="0.40542356179033406"/>
          <c:h val="0.4515345178449007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0" dirty="0" err="1" smtClean="0"/>
              <a:t>тыс.руб</a:t>
            </a:r>
            <a:r>
              <a:rPr lang="ru-RU" sz="1800" b="0" dirty="0" smtClean="0"/>
              <a:t>.</a:t>
            </a:r>
            <a:endParaRPr lang="ru-RU" sz="1800" b="0" dirty="0"/>
          </a:p>
        </c:rich>
      </c:tx>
      <c:layout>
        <c:manualLayout>
          <c:xMode val="edge"/>
          <c:yMode val="edge"/>
          <c:x val="1.154456189601318E-3"/>
          <c:y val="9.6788026262664584E-2"/>
        </c:manualLayout>
      </c:layout>
      <c:overlay val="0"/>
    </c:title>
    <c:autoTitleDeleted val="0"/>
    <c:view3D>
      <c:rotX val="30"/>
      <c:rotY val="30"/>
      <c:rAngAx val="0"/>
      <c:perspective val="12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2741258198050241E-2"/>
                  <c:y val="0.103662601174395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677933707456173E-2"/>
                  <c:y val="-8.9263117106229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8884247730378645E-2"/>
                  <c:y val="-1.6102885587238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1834631292096721E-2"/>
                  <c:y val="-2.9994465384604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Уточненный план</c:v>
                </c:pt>
                <c:pt idx="1">
                  <c:v>фактически исполнено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96958.2</c:v>
                </c:pt>
                <c:pt idx="1">
                  <c:v>96958.2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225458816"/>
        <c:axId val="225464704"/>
        <c:axId val="250786240"/>
      </c:bar3DChart>
      <c:catAx>
        <c:axId val="225458816"/>
        <c:scaling>
          <c:orientation val="minMax"/>
        </c:scaling>
        <c:delete val="0"/>
        <c:axPos val="b"/>
        <c:majorTickMark val="out"/>
        <c:minorTickMark val="none"/>
        <c:tickLblPos val="nextTo"/>
        <c:crossAx val="225464704"/>
        <c:crosses val="autoZero"/>
        <c:auto val="1"/>
        <c:lblAlgn val="ctr"/>
        <c:lblOffset val="100"/>
        <c:noMultiLvlLbl val="0"/>
      </c:catAx>
      <c:valAx>
        <c:axId val="225464704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225458816"/>
        <c:crosses val="autoZero"/>
        <c:crossBetween val="between"/>
      </c:valAx>
      <c:serAx>
        <c:axId val="250786240"/>
        <c:scaling>
          <c:orientation val="minMax"/>
        </c:scaling>
        <c:delete val="0"/>
        <c:axPos val="b"/>
        <c:majorTickMark val="out"/>
        <c:minorTickMark val="none"/>
        <c:tickLblPos val="nextTo"/>
        <c:crossAx val="225464704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0" dirty="0" err="1" smtClean="0"/>
              <a:t>тыс.руб</a:t>
            </a:r>
            <a:r>
              <a:rPr lang="ru-RU" sz="1800" b="0" dirty="0" smtClean="0"/>
              <a:t>.</a:t>
            </a:r>
            <a:endParaRPr lang="ru-RU" sz="1800" b="0" dirty="0"/>
          </a:p>
        </c:rich>
      </c:tx>
      <c:layout>
        <c:manualLayout>
          <c:xMode val="edge"/>
          <c:yMode val="edge"/>
          <c:x val="8.3239396164653603E-3"/>
          <c:y val="0.23014041800233578"/>
        </c:manualLayout>
      </c:layout>
      <c:overlay val="0"/>
    </c:title>
    <c:autoTitleDeleted val="0"/>
    <c:view3D>
      <c:rotX val="0"/>
      <c:rotY val="5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347892691236656E-2"/>
                  <c:y val="0.153132036819757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5996524324758855E-2"/>
                  <c:y val="0.115067160559395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8884247730378645E-2"/>
                  <c:y val="-1.6102885587238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1834631292096721E-2"/>
                  <c:y val="-2.9994465384604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Уточненный план</c:v>
                </c:pt>
                <c:pt idx="1">
                  <c:v>фактически исполнено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783532</c:v>
                </c:pt>
                <c:pt idx="1">
                  <c:v>564343.80000000005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225569408"/>
        <c:axId val="225571200"/>
        <c:axId val="250788480"/>
      </c:bar3DChart>
      <c:catAx>
        <c:axId val="225569408"/>
        <c:scaling>
          <c:orientation val="minMax"/>
        </c:scaling>
        <c:delete val="0"/>
        <c:axPos val="b"/>
        <c:majorTickMark val="out"/>
        <c:minorTickMark val="none"/>
        <c:tickLblPos val="nextTo"/>
        <c:crossAx val="225571200"/>
        <c:crosses val="autoZero"/>
        <c:auto val="1"/>
        <c:lblAlgn val="ctr"/>
        <c:lblOffset val="100"/>
        <c:noMultiLvlLbl val="0"/>
      </c:catAx>
      <c:valAx>
        <c:axId val="22557120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225569408"/>
        <c:crosses val="autoZero"/>
        <c:crossBetween val="between"/>
      </c:valAx>
      <c:serAx>
        <c:axId val="250788480"/>
        <c:scaling>
          <c:orientation val="minMax"/>
        </c:scaling>
        <c:delete val="0"/>
        <c:axPos val="b"/>
        <c:majorTickMark val="out"/>
        <c:minorTickMark val="none"/>
        <c:tickLblPos val="nextTo"/>
        <c:crossAx val="225571200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0" dirty="0" err="1" smtClean="0"/>
              <a:t>тыс.руб</a:t>
            </a:r>
            <a:r>
              <a:rPr lang="ru-RU" sz="1800" b="0" dirty="0" smtClean="0"/>
              <a:t>.</a:t>
            </a:r>
            <a:endParaRPr lang="ru-RU" sz="1800" b="0" dirty="0"/>
          </a:p>
        </c:rich>
      </c:tx>
      <c:layout>
        <c:manualLayout>
          <c:xMode val="edge"/>
          <c:yMode val="edge"/>
          <c:x val="8.3239396164653603E-3"/>
          <c:y val="0.23014041800233578"/>
        </c:manualLayout>
      </c:layout>
      <c:overlay val="0"/>
    </c:title>
    <c:autoTitleDeleted val="0"/>
    <c:view3D>
      <c:rotX val="0"/>
      <c:rotY val="5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347892691236656E-2"/>
                  <c:y val="0.153132036819757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5996524324758855E-2"/>
                  <c:y val="0.115067160559395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8884247730378645E-2"/>
                  <c:y val="-1.6102885587238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1834631292096721E-2"/>
                  <c:y val="-2.9994465384604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Уточненный план</c:v>
                </c:pt>
                <c:pt idx="1">
                  <c:v>фактически исполнено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17082.599999999999</c:v>
                </c:pt>
                <c:pt idx="1">
                  <c:v>17082.599999999999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186184064"/>
        <c:axId val="186185600"/>
        <c:axId val="186725248"/>
      </c:bar3DChart>
      <c:catAx>
        <c:axId val="186184064"/>
        <c:scaling>
          <c:orientation val="minMax"/>
        </c:scaling>
        <c:delete val="0"/>
        <c:axPos val="b"/>
        <c:majorTickMark val="out"/>
        <c:minorTickMark val="none"/>
        <c:tickLblPos val="nextTo"/>
        <c:crossAx val="186185600"/>
        <c:crosses val="autoZero"/>
        <c:auto val="1"/>
        <c:lblAlgn val="ctr"/>
        <c:lblOffset val="100"/>
        <c:noMultiLvlLbl val="0"/>
      </c:catAx>
      <c:valAx>
        <c:axId val="18618560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186184064"/>
        <c:crosses val="autoZero"/>
        <c:crossBetween val="between"/>
      </c:valAx>
      <c:serAx>
        <c:axId val="186725248"/>
        <c:scaling>
          <c:orientation val="minMax"/>
        </c:scaling>
        <c:delete val="0"/>
        <c:axPos val="b"/>
        <c:majorTickMark val="out"/>
        <c:minorTickMark val="none"/>
        <c:tickLblPos val="nextTo"/>
        <c:crossAx val="186185600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ru-RU" sz="1800" b="0" dirty="0" err="1" smtClean="0"/>
              <a:t>тыс.руб</a:t>
            </a:r>
            <a:r>
              <a:rPr lang="ru-RU" sz="1800" b="0" dirty="0" smtClean="0"/>
              <a:t>.</a:t>
            </a:r>
            <a:endParaRPr lang="ru-RU" sz="1800" b="0" dirty="0"/>
          </a:p>
        </c:rich>
      </c:tx>
      <c:layout>
        <c:manualLayout>
          <c:xMode val="edge"/>
          <c:yMode val="edge"/>
          <c:x val="8.3239396164653603E-3"/>
          <c:y val="0.15701168704832255"/>
        </c:manualLayout>
      </c:layout>
      <c:overlay val="0"/>
    </c:title>
    <c:autoTitleDeleted val="0"/>
    <c:view3D>
      <c:rotX val="20"/>
      <c:rotY val="10"/>
      <c:depthPercent val="10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206760224473705E-2"/>
                  <c:y val="0.144106616879967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8.1732111066250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Уточненный план</c:v>
                </c:pt>
                <c:pt idx="1">
                  <c:v>Фактически исполнено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72165.2</c:v>
                </c:pt>
                <c:pt idx="1">
                  <c:v>70534.5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180956160"/>
        <c:axId val="186967936"/>
        <c:axId val="230142848"/>
      </c:bar3DChart>
      <c:catAx>
        <c:axId val="180956160"/>
        <c:scaling>
          <c:orientation val="minMax"/>
        </c:scaling>
        <c:delete val="0"/>
        <c:axPos val="b"/>
        <c:majorTickMark val="out"/>
        <c:minorTickMark val="none"/>
        <c:tickLblPos val="nextTo"/>
        <c:crossAx val="186967936"/>
        <c:crosses val="autoZero"/>
        <c:auto val="1"/>
        <c:lblAlgn val="ctr"/>
        <c:lblOffset val="100"/>
        <c:noMultiLvlLbl val="0"/>
      </c:catAx>
      <c:valAx>
        <c:axId val="186967936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180956160"/>
        <c:crosses val="autoZero"/>
        <c:crossBetween val="between"/>
      </c:valAx>
      <c:serAx>
        <c:axId val="230142848"/>
        <c:scaling>
          <c:orientation val="minMax"/>
        </c:scaling>
        <c:delete val="0"/>
        <c:axPos val="b"/>
        <c:majorTickMark val="out"/>
        <c:minorTickMark val="none"/>
        <c:tickLblPos val="nextTo"/>
        <c:crossAx val="186967936"/>
        <c:crosses val="autoZero"/>
      </c:serAx>
    </c:plotArea>
    <c:legend>
      <c:legendPos val="t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108,3 %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Уточненный план              (229 847,3)</c:v>
                </c:pt>
                <c:pt idx="1">
                  <c:v>Фактически исполнено                (248838,8)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229847.3</c:v>
                </c:pt>
                <c:pt idx="1">
                  <c:v>248838.8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032384"/>
        <c:axId val="152441216"/>
        <c:axId val="0"/>
      </c:bar3DChart>
      <c:catAx>
        <c:axId val="132032384"/>
        <c:scaling>
          <c:orientation val="minMax"/>
        </c:scaling>
        <c:delete val="0"/>
        <c:axPos val="b"/>
        <c:majorTickMark val="out"/>
        <c:minorTickMark val="none"/>
        <c:tickLblPos val="nextTo"/>
        <c:crossAx val="152441216"/>
        <c:crosses val="autoZero"/>
        <c:auto val="1"/>
        <c:lblAlgn val="ctr"/>
        <c:lblOffset val="100"/>
        <c:noMultiLvlLbl val="0"/>
      </c:catAx>
      <c:valAx>
        <c:axId val="152441216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132032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ru-RU" sz="1800" b="0" dirty="0" err="1" smtClean="0"/>
              <a:t>тыс.руб</a:t>
            </a:r>
            <a:r>
              <a:rPr lang="ru-RU" sz="1800" b="0" dirty="0" smtClean="0"/>
              <a:t>.</a:t>
            </a:r>
            <a:endParaRPr lang="ru-RU" sz="1800" b="0" dirty="0"/>
          </a:p>
        </c:rich>
      </c:tx>
      <c:layout>
        <c:manualLayout>
          <c:xMode val="edge"/>
          <c:yMode val="edge"/>
          <c:x val="8.3239396164653603E-3"/>
          <c:y val="0.15701168704832255"/>
        </c:manualLayout>
      </c:layout>
      <c:overlay val="0"/>
    </c:title>
    <c:autoTitleDeleted val="0"/>
    <c:view3D>
      <c:rotX val="20"/>
      <c:rotY val="10"/>
      <c:depthPercent val="10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206760224473705E-2"/>
                  <c:y val="0.144106616879967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8.1732111066250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Уточненный план</c:v>
                </c:pt>
                <c:pt idx="1">
                  <c:v>Фактически исполнено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13024.2</c:v>
                </c:pt>
                <c:pt idx="1">
                  <c:v>12863.3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231002880"/>
        <c:axId val="231004416"/>
        <c:axId val="230144192"/>
      </c:bar3DChart>
      <c:catAx>
        <c:axId val="231002880"/>
        <c:scaling>
          <c:orientation val="minMax"/>
        </c:scaling>
        <c:delete val="0"/>
        <c:axPos val="b"/>
        <c:majorTickMark val="out"/>
        <c:minorTickMark val="none"/>
        <c:tickLblPos val="nextTo"/>
        <c:crossAx val="231004416"/>
        <c:crosses val="autoZero"/>
        <c:auto val="1"/>
        <c:lblAlgn val="ctr"/>
        <c:lblOffset val="100"/>
        <c:noMultiLvlLbl val="0"/>
      </c:catAx>
      <c:valAx>
        <c:axId val="231004416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231002880"/>
        <c:crosses val="autoZero"/>
        <c:crossBetween val="between"/>
      </c:valAx>
      <c:serAx>
        <c:axId val="230144192"/>
        <c:scaling>
          <c:orientation val="minMax"/>
        </c:scaling>
        <c:delete val="0"/>
        <c:axPos val="b"/>
        <c:majorTickMark val="out"/>
        <c:minorTickMark val="none"/>
        <c:tickLblPos val="nextTo"/>
        <c:crossAx val="231004416"/>
        <c:crosses val="autoZero"/>
      </c:serAx>
    </c:plotArea>
    <c:legend>
      <c:legendPos val="t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ru-RU" sz="1800" b="0" dirty="0" err="1" smtClean="0"/>
              <a:t>тыс.руб</a:t>
            </a:r>
            <a:r>
              <a:rPr lang="ru-RU" sz="1800" b="0" dirty="0" smtClean="0"/>
              <a:t>.</a:t>
            </a:r>
            <a:endParaRPr lang="ru-RU" sz="1800" b="0" dirty="0"/>
          </a:p>
        </c:rich>
      </c:tx>
      <c:layout>
        <c:manualLayout>
          <c:xMode val="edge"/>
          <c:yMode val="edge"/>
          <c:x val="8.3239396164653603E-3"/>
          <c:y val="0.15701168704832255"/>
        </c:manualLayout>
      </c:layout>
      <c:overlay val="0"/>
    </c:title>
    <c:autoTitleDeleted val="0"/>
    <c:view3D>
      <c:rotX val="20"/>
      <c:rotY val="10"/>
      <c:depthPercent val="10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7175391364783755"/>
          <c:y val="7.5952498333518498E-2"/>
          <c:w val="0.78963157840343323"/>
          <c:h val="0.5943282343628486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206760224473705E-2"/>
                  <c:y val="0.144106616879967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40566,0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2032228977142081E-3"/>
                  <c:y val="0.1258243875680480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40566,0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Уточненный план</c:v>
                </c:pt>
                <c:pt idx="1">
                  <c:v>Фактически исполнено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40566</c:v>
                </c:pt>
                <c:pt idx="1">
                  <c:v>40566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230823040"/>
        <c:axId val="230824576"/>
        <c:axId val="230059520"/>
      </c:bar3DChart>
      <c:catAx>
        <c:axId val="23082304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2525">
                  <a:srgbClr val="CDD9F0"/>
                </a:gs>
                <a:gs pos="2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c:spPr>
        <c:txPr>
          <a:bodyPr rot="-5400000" vert="horz"/>
          <a:lstStyle/>
          <a:p>
            <a:pPr>
              <a:defRPr sz="1400" baseline="0"/>
            </a:pPr>
            <a:endParaRPr lang="ru-RU"/>
          </a:p>
        </c:txPr>
        <c:crossAx val="230824576"/>
        <c:crosses val="autoZero"/>
        <c:auto val="1"/>
        <c:lblAlgn val="ctr"/>
        <c:lblOffset val="100"/>
        <c:noMultiLvlLbl val="0"/>
      </c:catAx>
      <c:valAx>
        <c:axId val="230824576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230823040"/>
        <c:crosses val="autoZero"/>
        <c:crossBetween val="between"/>
      </c:valAx>
      <c:serAx>
        <c:axId val="230059520"/>
        <c:scaling>
          <c:orientation val="minMax"/>
        </c:scaling>
        <c:delete val="1"/>
        <c:axPos val="b"/>
        <c:majorTickMark val="out"/>
        <c:minorTickMark val="none"/>
        <c:tickLblPos val="nextTo"/>
        <c:crossAx val="230824576"/>
        <c:crosses val="autoZero"/>
      </c:serAx>
    </c:plotArea>
    <c:legend>
      <c:legendPos val="tr"/>
      <c:layout>
        <c:manualLayout>
          <c:xMode val="edge"/>
          <c:yMode val="edge"/>
          <c:x val="0.32045135574505329"/>
          <c:y val="2.7558499506060888E-2"/>
          <c:w val="0.39880258782615885"/>
          <c:h val="5.9697127148474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Дотация на выравнивание</c:v>
                </c:pt>
                <c:pt idx="1">
                  <c:v>Иные дотации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1216</c:v>
                </c:pt>
                <c:pt idx="1">
                  <c:v>39350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Дотация на выравнивание</c:v>
                </c:pt>
                <c:pt idx="1">
                  <c:v>Иные дотации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1216</c:v>
                </c:pt>
                <c:pt idx="1">
                  <c:v>39350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893056"/>
        <c:axId val="230894592"/>
      </c:barChart>
      <c:catAx>
        <c:axId val="230893056"/>
        <c:scaling>
          <c:orientation val="minMax"/>
        </c:scaling>
        <c:delete val="0"/>
        <c:axPos val="l"/>
        <c:majorTickMark val="out"/>
        <c:minorTickMark val="none"/>
        <c:tickLblPos val="nextTo"/>
        <c:crossAx val="230894592"/>
        <c:crosses val="autoZero"/>
        <c:auto val="1"/>
        <c:lblAlgn val="ctr"/>
        <c:lblOffset val="100"/>
        <c:noMultiLvlLbl val="0"/>
      </c:catAx>
      <c:valAx>
        <c:axId val="230894592"/>
        <c:scaling>
          <c:orientation val="minMax"/>
        </c:scaling>
        <c:delete val="1"/>
        <c:axPos val="b"/>
        <c:majorGridlines/>
        <c:numFmt formatCode="#,##0.00" sourceLinked="1"/>
        <c:majorTickMark val="out"/>
        <c:minorTickMark val="none"/>
        <c:tickLblPos val="nextTo"/>
        <c:crossAx val="2308930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76,8 %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Уточненный план</c:v>
                </c:pt>
                <c:pt idx="1">
                  <c:v>Фактически исполнено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1079522.6000000001</c:v>
                </c:pt>
                <c:pt idx="1">
                  <c:v>828690.7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4047872"/>
        <c:axId val="194245760"/>
        <c:axId val="0"/>
      </c:bar3DChart>
      <c:catAx>
        <c:axId val="184047872"/>
        <c:scaling>
          <c:orientation val="minMax"/>
        </c:scaling>
        <c:delete val="0"/>
        <c:axPos val="b"/>
        <c:majorTickMark val="out"/>
        <c:minorTickMark val="none"/>
        <c:tickLblPos val="nextTo"/>
        <c:crossAx val="194245760"/>
        <c:crosses val="autoZero"/>
        <c:auto val="1"/>
        <c:lblAlgn val="ctr"/>
        <c:lblOffset val="100"/>
        <c:noMultiLvlLbl val="0"/>
      </c:catAx>
      <c:valAx>
        <c:axId val="19424576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184047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108,3  %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Уточненный план</c:v>
                </c:pt>
                <c:pt idx="1">
                  <c:v>Фактически исполнено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229847.3</c:v>
                </c:pt>
                <c:pt idx="1">
                  <c:v>248838.8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3765120"/>
        <c:axId val="213766912"/>
        <c:axId val="0"/>
      </c:bar3DChart>
      <c:catAx>
        <c:axId val="213765120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66912"/>
        <c:crosses val="autoZero"/>
        <c:auto val="1"/>
        <c:lblAlgn val="ctr"/>
        <c:lblOffset val="100"/>
        <c:noMultiLvlLbl val="0"/>
      </c:catAx>
      <c:valAx>
        <c:axId val="21376691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213765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7214250838087305"/>
          <c:w val="0.6700577106015998"/>
          <c:h val="0.6021376491124620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96,8 %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3424593447950234E-2"/>
                  <c:y val="-1.762420773645449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3,2 %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96.8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Структура налоговых доходов </a:t>
            </a:r>
            <a:r>
              <a:rPr lang="ru-RU" sz="1600" dirty="0" smtClean="0"/>
              <a:t>240 944,8 </a:t>
            </a:r>
            <a:r>
              <a:rPr lang="ru-RU" sz="1600" dirty="0" err="1" smtClean="0"/>
              <a:t>тыс.руб</a:t>
            </a:r>
            <a:endParaRPr lang="ru-RU" sz="16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956870805204649E-2"/>
          <c:y val="0.27285295723642999"/>
          <c:w val="0.50584800218276404"/>
          <c:h val="0.634641068250099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240 944,8 тыс.руб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86,7 %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139120163119131E-2"/>
                  <c:y val="-9.029729557235957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1,0 %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4587308926459153"/>
                  <c:y val="-2.518366753575843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742903566270415"/>
                  <c:y val="-0.1525483575111039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10,3 %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7575824908343518E-2"/>
                  <c:y val="-0.1069337449503246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1,5 %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1094355529124215"/>
                  <c:y val="-4.466111330419551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1,1 %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Налог, взимаемый в связи с применением патентной системы налогооблажения</c:v>
                </c:pt>
                <c:pt idx="3">
                  <c:v>Акцизы на нефтепродукты</c:v>
                </c:pt>
                <c:pt idx="4">
                  <c:v>Государственная пошлина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86.7</c:v>
                </c:pt>
                <c:pt idx="1">
                  <c:v>0.5</c:v>
                </c:pt>
                <c:pt idx="2">
                  <c:v>1</c:v>
                </c:pt>
                <c:pt idx="3">
                  <c:v>10.3</c:v>
                </c:pt>
                <c:pt idx="4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182508316069461"/>
          <c:y val="0.11316258070090977"/>
          <c:w val="0.39558125077605755"/>
          <c:h val="0.86694456788751884"/>
        </c:manualLayout>
      </c:layout>
      <c:overlay val="0"/>
      <c:txPr>
        <a:bodyPr/>
        <a:lstStyle/>
        <a:p>
          <a:pPr>
            <a:defRPr sz="1050" kern="10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Структура </a:t>
            </a:r>
            <a:r>
              <a:rPr lang="ru-RU" sz="1600" dirty="0" smtClean="0"/>
              <a:t>неналоговых </a:t>
            </a:r>
            <a:r>
              <a:rPr lang="ru-RU" sz="1600" dirty="0"/>
              <a:t>доходов </a:t>
            </a:r>
            <a:endParaRPr lang="ru-RU" sz="1600" dirty="0" smtClean="0"/>
          </a:p>
          <a:p>
            <a:pPr>
              <a:defRPr/>
            </a:pPr>
            <a:r>
              <a:rPr lang="ru-RU" sz="1600" dirty="0" smtClean="0"/>
              <a:t>Всего 7 894,0 </a:t>
            </a:r>
            <a:r>
              <a:rPr lang="ru-RU" sz="1600" dirty="0" err="1" smtClean="0"/>
              <a:t>тыс.руб</a:t>
            </a:r>
            <a:endParaRPr lang="ru-RU" sz="1600" dirty="0"/>
          </a:p>
        </c:rich>
      </c:tx>
      <c:layout>
        <c:manualLayout>
          <c:xMode val="edge"/>
          <c:yMode val="edge"/>
          <c:x val="3.0805809158459513E-2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73786899494827E-2"/>
          <c:y val="0.24025770018757081"/>
          <c:w val="0.55512765738447367"/>
          <c:h val="0.663444859641392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неналоговых доходов 7894,0 тыс.руб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2769904651117195"/>
                  <c:y val="-0.2537447599320005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65,3 %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3913356032336277E-3"/>
                  <c:y val="-4.524197166336337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11,3 %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-7.8819877856708728E-2"/>
                  <c:y val="1.03636530645661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10,4 %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Доходы от использования имущества и продажи земли</c:v>
                </c:pt>
                <c:pt idx="1">
                  <c:v>Платежи при пользовании природными ресурсами</c:v>
                </c:pt>
                <c:pt idx="2">
                  <c:v>Штрафы, санкции, возмещение ущерба 19,0%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65.3</c:v>
                </c:pt>
                <c:pt idx="1">
                  <c:v>11.3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182508316069461"/>
          <c:y val="0.11316258070090977"/>
          <c:w val="0.39558125077605755"/>
          <c:h val="0.86694456788751884"/>
        </c:manualLayout>
      </c:layout>
      <c:overlay val="0"/>
      <c:txPr>
        <a:bodyPr/>
        <a:lstStyle/>
        <a:p>
          <a:pPr>
            <a:defRPr sz="1050" kern="10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76,8,0  %</a:t>
            </a:r>
            <a:endParaRPr lang="ru-RU" sz="1600" dirty="0"/>
          </a:p>
        </c:rich>
      </c:tx>
      <c:layout>
        <c:manualLayout>
          <c:xMode val="edge"/>
          <c:yMode val="edge"/>
          <c:x val="0.483218171232003"/>
          <c:y val="0.11573892583363751"/>
        </c:manualLayout>
      </c:layout>
      <c:overlay val="0"/>
    </c:title>
    <c:autoTitleDeleted val="0"/>
    <c:view3D>
      <c:rotX val="30"/>
      <c:rotY val="20"/>
      <c:rAngAx val="0"/>
      <c:perspective val="10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4013988157694406E-2"/>
          <c:y val="0.19786115034837398"/>
          <c:w val="0.86417841433256393"/>
          <c:h val="0.64946870982589233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всего, тыс.руб.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8991470083570958E-2"/>
                  <c:y val="-5.03912263716729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1 079 522,6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2459274072428166E-2"/>
                  <c:y val="-2.519561318583649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828</a:t>
                    </a:r>
                    <a:r>
                      <a:rPr lang="ru-RU" baseline="0" dirty="0" smtClean="0"/>
                      <a:t> 690,8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Уточненный план</c:v>
                </c:pt>
                <c:pt idx="1">
                  <c:v>Фактически исполнено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1079522.6000000001</c:v>
                </c:pt>
                <c:pt idx="1">
                  <c:v>828690.8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240184704"/>
        <c:axId val="240194688"/>
        <c:axId val="0"/>
      </c:bar3DChart>
      <c:catAx>
        <c:axId val="240184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40194688"/>
        <c:crosses val="autoZero"/>
        <c:auto val="1"/>
        <c:lblAlgn val="ctr"/>
        <c:lblOffset val="100"/>
        <c:noMultiLvlLbl val="0"/>
      </c:catAx>
      <c:valAx>
        <c:axId val="240194688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240184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2.8285864218396558E-3"/>
          <c:w val="0.83009501001946284"/>
          <c:h val="0.10322759646091333"/>
        </c:manualLayout>
      </c:layout>
      <c:overlay val="0"/>
      <c:txPr>
        <a:bodyPr/>
        <a:lstStyle/>
        <a:p>
          <a:pPr>
            <a:defRPr sz="2000" kern="10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-0.12667022040286122"/>
                  <c:y val="-4.825740945769754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29,1 %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982322476989736E-2"/>
                  <c:y val="-1.977542086639160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0,9 %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70,0 %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 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29.1</c:v>
                </c:pt>
                <c:pt idx="1">
                  <c:v>0.9</c:v>
                </c:pt>
                <c:pt idx="2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913817268166786"/>
          <c:y val="1.1642703811964727E-2"/>
          <c:w val="0.42016122140275008"/>
          <c:h val="0.4334159231349773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0.32353</cdr:x>
      <cdr:y>0.31154</cdr:y>
    </cdr:from>
    <cdr:to>
      <cdr:x>0.51027</cdr:x>
      <cdr:y>0.61586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84176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0.30882</cdr:x>
      <cdr:y>0.38344</cdr:y>
    </cdr:from>
    <cdr:to>
      <cdr:x>0.49557</cdr:x>
      <cdr:y>0.68776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12168" y="1152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4EB0D-32E6-4853-BF5E-81A1333CBAA5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71BC7-1AB5-4E5C-BCA9-3958B038C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88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71BC7-1AB5-4E5C-BCA9-3958B038CA4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413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6CD-33CB-43F2-BE6E-95A7B0AA017C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BE33-2725-449A-A6F9-33498A56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3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6CD-33CB-43F2-BE6E-95A7B0AA017C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BE33-2725-449A-A6F9-33498A56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27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6CD-33CB-43F2-BE6E-95A7B0AA017C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BE33-2725-449A-A6F9-33498A56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25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6CD-33CB-43F2-BE6E-95A7B0AA017C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BE33-2725-449A-A6F9-33498A56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48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6CD-33CB-43F2-BE6E-95A7B0AA017C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BE33-2725-449A-A6F9-33498A56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85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6CD-33CB-43F2-BE6E-95A7B0AA017C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BE33-2725-449A-A6F9-33498A56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83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6CD-33CB-43F2-BE6E-95A7B0AA017C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BE33-2725-449A-A6F9-33498A56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46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6CD-33CB-43F2-BE6E-95A7B0AA017C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BE33-2725-449A-A6F9-33498A56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5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6CD-33CB-43F2-BE6E-95A7B0AA017C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BE33-2725-449A-A6F9-33498A56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99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6CD-33CB-43F2-BE6E-95A7B0AA017C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BE33-2725-449A-A6F9-33498A56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8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6CD-33CB-43F2-BE6E-95A7B0AA017C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BE33-2725-449A-A6F9-33498A56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90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B86CD-33CB-43F2-BE6E-95A7B0AA017C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EBE33-2725-449A-A6F9-33498A56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44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ru-RU" dirty="0" smtClean="0"/>
              <a:t>Бюджет для граждан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700808"/>
            <a:ext cx="6984776" cy="4824536"/>
          </a:xfrm>
        </p:spPr>
        <p:txBody>
          <a:bodyPr>
            <a:noAutofit/>
          </a:bodyPr>
          <a:lstStyle/>
          <a:p>
            <a:r>
              <a:rPr lang="ru-RU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</a:t>
            </a:r>
            <a:r>
              <a:rPr lang="ru-RU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 основе  </a:t>
            </a:r>
          </a:p>
          <a:p>
            <a:r>
              <a:rPr lang="ru-RU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проекта решения </a:t>
            </a:r>
            <a:r>
              <a:rPr lang="ru-RU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Суражского</a:t>
            </a:r>
            <a:r>
              <a:rPr lang="ru-RU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районного Совета народных депутатов</a:t>
            </a:r>
          </a:p>
          <a:p>
            <a:r>
              <a:rPr lang="ru-RU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«Об утверждении отчета об исполнении бюджета </a:t>
            </a:r>
            <a:r>
              <a:rPr lang="ru-RU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Суражского</a:t>
            </a:r>
            <a:r>
              <a:rPr lang="ru-RU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муниципального района Брянской области за 2024 год»</a:t>
            </a:r>
            <a:endParaRPr lang="ru-RU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92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640960" cy="43204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Исполнение бюджета </a:t>
            </a: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Суражского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района по доходам, </a:t>
            </a: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Без учета межбюджетных трансфертов</a:t>
            </a:r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307030203"/>
              </p:ext>
            </p:extLst>
          </p:nvPr>
        </p:nvGraphicFramePr>
        <p:xfrm>
          <a:off x="251520" y="1340768"/>
          <a:ext cx="396044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329429443"/>
              </p:ext>
            </p:extLst>
          </p:nvPr>
        </p:nvGraphicFramePr>
        <p:xfrm>
          <a:off x="4283968" y="1397000"/>
          <a:ext cx="4608512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9248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14688638"/>
              </p:ext>
            </p:extLst>
          </p:nvPr>
        </p:nvGraphicFramePr>
        <p:xfrm>
          <a:off x="107504" y="44624"/>
          <a:ext cx="489654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475056218"/>
              </p:ext>
            </p:extLst>
          </p:nvPr>
        </p:nvGraphicFramePr>
        <p:xfrm>
          <a:off x="179512" y="3356992"/>
          <a:ext cx="4896544" cy="3004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188640"/>
            <a:ext cx="3960440" cy="6480720"/>
          </a:xfrm>
        </p:spPr>
        <p:txBody>
          <a:bodyPr>
            <a:noAutofit/>
          </a:bodyPr>
          <a:lstStyle/>
          <a:p>
            <a:r>
              <a:rPr lang="ru-RU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Структура безвозмездных поступлений</a:t>
            </a:r>
          </a:p>
          <a:p>
            <a:endPara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Всего:  579 852,0 </a:t>
            </a:r>
            <a:r>
              <a:rPr lang="ru-RU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Дотации – 25 348,2 </a:t>
            </a:r>
            <a:r>
              <a:rPr lang="ru-RU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l"/>
            <a:endPara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Субсидии –  199 681,9 </a:t>
            </a:r>
            <a:r>
              <a:rPr lang="ru-RU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l"/>
            <a:endPara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Субвенции – 329 547,6 </a:t>
            </a:r>
            <a:r>
              <a:rPr lang="ru-RU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l"/>
            <a:endPara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Иные межбюджетные </a:t>
            </a:r>
          </a:p>
          <a:p>
            <a:pPr algn="l"/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трансферты –  25 289,2 </a:t>
            </a:r>
            <a:r>
              <a:rPr lang="ru-RU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l"/>
            <a:endPara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Возврат остатков субсидий прошлых лет – (-14,9) </a:t>
            </a:r>
            <a:r>
              <a:rPr lang="ru-RU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l"/>
            <a:endPara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16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16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16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16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16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342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96183622"/>
              </p:ext>
            </p:extLst>
          </p:nvPr>
        </p:nvGraphicFramePr>
        <p:xfrm>
          <a:off x="179512" y="188640"/>
          <a:ext cx="388843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714365833"/>
              </p:ext>
            </p:extLst>
          </p:nvPr>
        </p:nvGraphicFramePr>
        <p:xfrm>
          <a:off x="4283968" y="188640"/>
          <a:ext cx="4680520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2445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640960" cy="432048"/>
          </a:xfrm>
        </p:spPr>
        <p:txBody>
          <a:bodyPr>
            <a:normAutofit/>
          </a:bodyPr>
          <a:lstStyle/>
          <a:p>
            <a:r>
              <a:rPr lang="ru-RU" sz="2000" b="1" i="1" dirty="0" smtClean="0"/>
              <a:t>Динамика исполнения доходной части бюджета </a:t>
            </a:r>
            <a:r>
              <a:rPr lang="ru-RU" sz="2000" b="1" i="1" dirty="0" err="1" smtClean="0"/>
              <a:t>Суражского</a:t>
            </a:r>
            <a:r>
              <a:rPr lang="ru-RU" sz="2000" b="1" i="1" dirty="0" smtClean="0"/>
              <a:t> района</a:t>
            </a:r>
            <a:endParaRPr lang="ru-RU" sz="2000" b="1" i="1" dirty="0"/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1368152" cy="360040"/>
          </a:xfrm>
        </p:spPr>
        <p:txBody>
          <a:bodyPr>
            <a:noAutofit/>
          </a:bodyPr>
          <a:lstStyle/>
          <a:p>
            <a:r>
              <a:rPr lang="ru-RU" sz="1800" dirty="0" err="1" smtClean="0">
                <a:solidFill>
                  <a:schemeClr val="tx1"/>
                </a:solidFill>
              </a:rPr>
              <a:t>тыс.руб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  <a:endParaRPr lang="ru-RU" sz="1800" dirty="0">
              <a:solidFill>
                <a:schemeClr val="tx1"/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36754695"/>
              </p:ext>
            </p:extLst>
          </p:nvPr>
        </p:nvGraphicFramePr>
        <p:xfrm>
          <a:off x="539552" y="980728"/>
          <a:ext cx="835292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одзаголовок 2"/>
          <p:cNvSpPr txBox="1">
            <a:spLocks/>
          </p:cNvSpPr>
          <p:nvPr/>
        </p:nvSpPr>
        <p:spPr>
          <a:xfrm>
            <a:off x="251520" y="5805264"/>
            <a:ext cx="842493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solidFill>
                  <a:schemeClr val="tx1"/>
                </a:solidFill>
              </a:rPr>
              <a:t>Итоговые доходы по годам приведены за минусом возврата остатков субсидий, субвенций и иных межбюджетных трансфертов, имеющих целевое назначение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07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640960" cy="432048"/>
          </a:xfrm>
        </p:spPr>
        <p:txBody>
          <a:bodyPr>
            <a:normAutofit fontScale="90000"/>
          </a:bodyPr>
          <a:lstStyle/>
          <a:p>
            <a:r>
              <a:rPr lang="ru-RU" sz="2000" b="1" i="1" dirty="0" smtClean="0"/>
              <a:t>Работа по увеличению поступлений доходов в бюджет </a:t>
            </a:r>
            <a:r>
              <a:rPr lang="ru-RU" sz="2000" b="1" i="1" dirty="0" err="1" smtClean="0"/>
              <a:t>Суражского</a:t>
            </a:r>
            <a:r>
              <a:rPr lang="ru-RU" sz="2000" b="1" i="1" dirty="0" smtClean="0"/>
              <a:t> муниципального района</a:t>
            </a:r>
            <a:endParaRPr lang="ru-RU" sz="2000" b="1" i="1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568952" cy="3816424"/>
          </a:xfrm>
        </p:spPr>
        <p:txBody>
          <a:bodyPr>
            <a:normAutofit fontScale="92500" lnSpcReduction="20000"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</a:rPr>
              <a:t>В </a:t>
            </a:r>
            <a:r>
              <a:rPr lang="ru-RU" sz="1800" dirty="0" err="1" smtClean="0">
                <a:solidFill>
                  <a:schemeClr val="tx1"/>
                </a:solidFill>
              </a:rPr>
              <a:t>Суражском</a:t>
            </a:r>
            <a:r>
              <a:rPr lang="ru-RU" sz="1800" dirty="0" smtClean="0">
                <a:solidFill>
                  <a:schemeClr val="tx1"/>
                </a:solidFill>
              </a:rPr>
              <a:t> районе, в соответствии с поручением главы администрации района, финансовым отделом администрации района проведена работа по заключению соглашений с Департаментом финансов Брянской области как муниципального района, так и сельских поселений. На основании вышеизложенных соглашений всеми участниками бюджетного процесса </a:t>
            </a:r>
            <a:r>
              <a:rPr lang="ru-RU" sz="1800" dirty="0" err="1" smtClean="0">
                <a:solidFill>
                  <a:schemeClr val="tx1"/>
                </a:solidFill>
              </a:rPr>
              <a:t>Суражского</a:t>
            </a:r>
            <a:r>
              <a:rPr lang="ru-RU" sz="1800" dirty="0" smtClean="0">
                <a:solidFill>
                  <a:schemeClr val="tx1"/>
                </a:solidFill>
              </a:rPr>
              <a:t> района были разработаны и утверждены мероприятия по увеличению налоговых и неналоговых доходов.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</a:rPr>
              <a:t>В районе функционирует межведомственная </a:t>
            </a:r>
            <a:r>
              <a:rPr lang="ru-RU" sz="1800" dirty="0">
                <a:solidFill>
                  <a:schemeClr val="tx1"/>
                </a:solidFill>
              </a:rPr>
              <a:t>комиссия по определению причин неплатежеспособности предприятий и организаций, выявлению лиц, занимающихся незарегистрированной предпринимательской деятельностью и сдачей в аренду жилого и нежилого имущества, сокращению недоимки по платежам в бюджеты различных уровней, выработки предложений направленных на погашение недоимки в бюджеты различных уровней</a:t>
            </a:r>
            <a:r>
              <a:rPr lang="ru-RU" sz="1800" b="1" dirty="0" smtClean="0">
                <a:solidFill>
                  <a:schemeClr val="tx1"/>
                </a:solidFill>
              </a:rPr>
              <a:t>. </a:t>
            </a:r>
            <a:r>
              <a:rPr lang="ru-RU" sz="1800" dirty="0" smtClean="0">
                <a:solidFill>
                  <a:schemeClr val="tx1"/>
                </a:solidFill>
              </a:rPr>
              <a:t>За 2024 год проведено 6 заседаний комиссии, на которых было заслушано 27 налогоплательщиков, совместно с МИФНС № 8 по Брянской области и ОП «</a:t>
            </a:r>
            <a:r>
              <a:rPr lang="ru-RU" sz="1800" dirty="0" err="1" smtClean="0">
                <a:solidFill>
                  <a:schemeClr val="tx1"/>
                </a:solidFill>
              </a:rPr>
              <a:t>Суражский</a:t>
            </a:r>
            <a:r>
              <a:rPr lang="ru-RU" sz="1800" dirty="0" smtClean="0">
                <a:solidFill>
                  <a:schemeClr val="tx1"/>
                </a:solidFill>
              </a:rPr>
              <a:t>» проведено 4 рейда по сдаче в аренду жилых помещений,  по результатам которых была снижена недоимка в консолидированный бюджет 1 320,0 </a:t>
            </a:r>
            <a:r>
              <a:rPr lang="ru-RU" sz="1800" dirty="0" err="1" smtClean="0">
                <a:solidFill>
                  <a:schemeClr val="tx1"/>
                </a:solidFill>
              </a:rPr>
              <a:t>тыс.руб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119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3192760"/>
          </a:xfrm>
        </p:spPr>
        <p:txBody>
          <a:bodyPr>
            <a:noAutofit/>
          </a:bodyPr>
          <a:lstStyle/>
          <a:p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ИСПОЛНЕНИЕ БЮДЖЕТА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СУРАЖСКОГО МУНИЦИПАЛЬНОГО РАЙОНА БРЯНСКОЙ ОБЛАСТИ 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 РАСХОДАМ ЗА 2024 ГОД</a:t>
            </a: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458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72008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Структура расходов за 2024 год в %</a:t>
            </a:r>
          </a:p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Всего 947 147,7 </a:t>
            </a:r>
            <a:r>
              <a:rPr lang="ru-RU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587569567"/>
              </p:ext>
            </p:extLst>
          </p:nvPr>
        </p:nvGraphicFramePr>
        <p:xfrm>
          <a:off x="251520" y="1124744"/>
          <a:ext cx="864096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8283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0405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Исполнение бюджета </a:t>
            </a:r>
            <a:r>
              <a:rPr lang="ru-RU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Суражского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района по расходам за 2024 год, </a:t>
            </a:r>
            <a:r>
              <a:rPr lang="ru-RU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007710"/>
              </p:ext>
            </p:extLst>
          </p:nvPr>
        </p:nvGraphicFramePr>
        <p:xfrm>
          <a:off x="323528" y="692695"/>
          <a:ext cx="8496944" cy="5683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8538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показателя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Уточненный план на 2024</a:t>
                      </a:r>
                      <a:r>
                        <a:rPr lang="ru-RU" baseline="0" dirty="0" smtClean="0"/>
                        <a:t>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</a:t>
                      </a:r>
                      <a:r>
                        <a:rPr lang="ru-RU" baseline="0" dirty="0" smtClean="0"/>
                        <a:t> 2024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Процент  исполнения, %</a:t>
                      </a:r>
                      <a:endParaRPr lang="ru-RU" dirty="0"/>
                    </a:p>
                  </a:txBody>
                  <a:tcPr/>
                </a:tc>
              </a:tr>
              <a:tr h="8023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Отдел образования администрации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Суражского</a:t>
                      </a:r>
                      <a:r>
                        <a:rPr lang="ru-RU" sz="1400" baseline="0" dirty="0" smtClean="0"/>
                        <a:t> района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526 932,8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523 518,4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99,4</a:t>
                      </a:r>
                      <a:endParaRPr lang="ru-RU" dirty="0"/>
                    </a:p>
                  </a:txBody>
                  <a:tcPr/>
                </a:tc>
              </a:tr>
              <a:tr h="6800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Финансовый отдел администрации </a:t>
                      </a:r>
                      <a:r>
                        <a:rPr lang="ru-RU" sz="1400" dirty="0" err="1" smtClean="0"/>
                        <a:t>Суражского</a:t>
                      </a:r>
                      <a:r>
                        <a:rPr lang="ru-RU" sz="1400" dirty="0" smtClean="0"/>
                        <a:t> района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47 461,1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47 461,4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100,0</a:t>
                      </a:r>
                      <a:endParaRPr lang="ru-RU" dirty="0"/>
                    </a:p>
                  </a:txBody>
                  <a:tcPr/>
                </a:tc>
              </a:tr>
              <a:tr h="690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Комитет по управлению муниципальным имуществом администрации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Суражского</a:t>
                      </a:r>
                      <a:r>
                        <a:rPr lang="ru-RU" sz="1400" baseline="0" dirty="0" smtClean="0"/>
                        <a:t> района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3 655,8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3 655,8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100,0</a:t>
                      </a:r>
                      <a:endParaRPr lang="ru-RU" dirty="0"/>
                    </a:p>
                  </a:txBody>
                  <a:tcPr/>
                </a:tc>
              </a:tr>
              <a:tr h="5520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Администрация</a:t>
                      </a:r>
                    </a:p>
                    <a:p>
                      <a:r>
                        <a:rPr lang="ru-RU" sz="1400" baseline="0" dirty="0" err="1" smtClean="0"/>
                        <a:t>Суражского</a:t>
                      </a:r>
                      <a:r>
                        <a:rPr lang="ru-RU" sz="1400" baseline="0" dirty="0" smtClean="0"/>
                        <a:t> района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654 087,5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369 714,4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56,5</a:t>
                      </a:r>
                      <a:endParaRPr lang="ru-R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Суражский</a:t>
                      </a:r>
                      <a:r>
                        <a:rPr lang="ru-RU" sz="1400" dirty="0" smtClean="0"/>
                        <a:t> районный Совет народных депутатов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1 747,8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mtClean="0"/>
                        <a:t>1 741,7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99,7</a:t>
                      </a:r>
                      <a:endParaRPr lang="ru-RU" dirty="0"/>
                    </a:p>
                  </a:txBody>
                  <a:tcPr/>
                </a:tc>
              </a:tr>
              <a:tr h="8538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Контрольно-счетная палата </a:t>
                      </a:r>
                      <a:r>
                        <a:rPr lang="ru-RU" sz="1400" dirty="0" err="1" smtClean="0"/>
                        <a:t>Суражского</a:t>
                      </a:r>
                      <a:r>
                        <a:rPr lang="ru-RU" sz="1400" dirty="0" smtClean="0"/>
                        <a:t> района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1 076,0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1 056,4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mtClean="0"/>
                        <a:t>98,2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989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0405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Динамика исполнения расходной части бюджета по направлениям расходов, </a:t>
            </a:r>
            <a:r>
              <a:rPr lang="ru-RU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38733106"/>
              </p:ext>
            </p:extLst>
          </p:nvPr>
        </p:nvGraphicFramePr>
        <p:xfrm>
          <a:off x="251520" y="908720"/>
          <a:ext cx="871296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6518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0405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0100: Расходы на общегосударственные вопросы составляют 5,0 % от общего объёма расходов (47 098,3 </a:t>
            </a:r>
            <a:r>
              <a:rPr lang="ru-RU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.)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19725925"/>
              </p:ext>
            </p:extLst>
          </p:nvPr>
        </p:nvGraphicFramePr>
        <p:xfrm>
          <a:off x="179512" y="836712"/>
          <a:ext cx="88569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512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dirty="0" smtClean="0"/>
              <a:t>Внесение изменений в Решение </a:t>
            </a:r>
            <a:r>
              <a:rPr lang="ru-RU" sz="2800" dirty="0" err="1" smtClean="0"/>
              <a:t>Суражского</a:t>
            </a:r>
            <a:r>
              <a:rPr lang="ru-RU" sz="2800" dirty="0" smtClean="0"/>
              <a:t> районного Совета народных депутатов от 27.12.2023 г. № 284 «О бюджете </a:t>
            </a:r>
            <a:r>
              <a:rPr lang="ru-RU" sz="2800" dirty="0" err="1" smtClean="0"/>
              <a:t>Суражского</a:t>
            </a:r>
            <a:r>
              <a:rPr lang="ru-RU" sz="2800" dirty="0" smtClean="0"/>
              <a:t> муниципального района Брянской области на 2024 -2026 годы».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492896"/>
            <a:ext cx="6912768" cy="3384376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течение года изменения вносились 4 раза:</a:t>
            </a:r>
          </a:p>
          <a:p>
            <a:pPr algn="l"/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 27.03.2024 г. № 298</a:t>
            </a:r>
          </a:p>
          <a:p>
            <a:pPr algn="l"/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 18.06.2024 г. № 304</a:t>
            </a:r>
          </a:p>
          <a:p>
            <a:pPr algn="l"/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 14.06.2023 г. № 259</a:t>
            </a:r>
          </a:p>
          <a:p>
            <a:pPr algn="l"/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 27.08.2024 г. № 312</a:t>
            </a:r>
          </a:p>
          <a:p>
            <a:pPr algn="l"/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 25.12.2024 г. № 49</a:t>
            </a: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111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0405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0400: Расходы на национальную экономику составляют 3,6 % от общего объёма расходов (33 980,2 </a:t>
            </a:r>
            <a:r>
              <a:rPr lang="ru-RU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.)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20356288"/>
              </p:ext>
            </p:extLst>
          </p:nvPr>
        </p:nvGraphicFramePr>
        <p:xfrm>
          <a:off x="179512" y="836712"/>
          <a:ext cx="88569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871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04056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0700: Расходы на образование составляют  74,0 % от общего объёма расходов (700 655,2 </a:t>
            </a:r>
            <a:r>
              <a:rPr lang="ru-RU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.)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733967903"/>
              </p:ext>
            </p:extLst>
          </p:nvPr>
        </p:nvGraphicFramePr>
        <p:xfrm>
          <a:off x="179512" y="836712"/>
          <a:ext cx="88569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6297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0405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Дошкольное образование</a:t>
            </a:r>
          </a:p>
          <a:p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 01.01.2025 года детские сады посещают 586 детей</a:t>
            </a:r>
          </a:p>
          <a:p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53691098"/>
              </p:ext>
            </p:extLst>
          </p:nvPr>
        </p:nvGraphicFramePr>
        <p:xfrm>
          <a:off x="107504" y="1196752"/>
          <a:ext cx="88569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505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108012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Общее образование</a:t>
            </a:r>
          </a:p>
          <a:p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01.01.2025 года в общеобразовательных школах числится 1 910 учеников </a:t>
            </a:r>
          </a:p>
          <a:p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(-83 ребенка по сравнению с 2023 годом)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92903021"/>
              </p:ext>
            </p:extLst>
          </p:nvPr>
        </p:nvGraphicFramePr>
        <p:xfrm>
          <a:off x="179512" y="1268760"/>
          <a:ext cx="88569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0196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0405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Дополнительное образование</a:t>
            </a:r>
          </a:p>
          <a:p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01.01.2025 года в ЦДТ числится 418 детей, </a:t>
            </a:r>
          </a:p>
          <a:p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музыкальной школе –  163 детей, в МАУ СШ -ФОК – 375 детей.</a:t>
            </a:r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05931690"/>
              </p:ext>
            </p:extLst>
          </p:nvPr>
        </p:nvGraphicFramePr>
        <p:xfrm>
          <a:off x="107504" y="1196752"/>
          <a:ext cx="892899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146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0405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0800: «Культура и кинематография»  от общего объёма расходов составляет 7,5 % (70 534,5 </a:t>
            </a:r>
            <a:r>
              <a:rPr lang="ru-RU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.)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5425832"/>
              </p:ext>
            </p:extLst>
          </p:nvPr>
        </p:nvGraphicFramePr>
        <p:xfrm>
          <a:off x="179512" y="836712"/>
          <a:ext cx="88569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26016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04056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1000: Расходы на социальную политику составляют 3,2 %  от общего объёма расходов (30 028,2 </a:t>
            </a:r>
            <a:r>
              <a:rPr lang="ru-RU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.)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368997"/>
              </p:ext>
            </p:extLst>
          </p:nvPr>
        </p:nvGraphicFramePr>
        <p:xfrm>
          <a:off x="323528" y="1556792"/>
          <a:ext cx="8568950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456384"/>
                <a:gridCol w="1584176"/>
                <a:gridCol w="1310544"/>
                <a:gridCol w="1713790"/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п/п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показателя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Исполнено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r>
                        <a:rPr lang="ru-RU" baseline="0" dirty="0" smtClean="0"/>
                        <a:t> исполнения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Подраздел 1001</a:t>
                      </a:r>
                      <a:r>
                        <a:rPr lang="ru-RU" baseline="0" dirty="0" smtClean="0"/>
                        <a:t> «Пенсионное обеспечение»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2 478,4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2 478,4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100,0</a:t>
                      </a:r>
                      <a:endParaRPr lang="ru-RU" dirty="0"/>
                    </a:p>
                  </a:txBody>
                  <a:tcPr/>
                </a:tc>
              </a:tr>
              <a:tr h="62006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Подраздел 1003 «Социальное обеспечение населения»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5604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Подраздел 1004 «Охрана семьи и детства»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76 385,6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26 810,8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35,1</a:t>
                      </a:r>
                      <a:endParaRPr lang="ru-RU" dirty="0"/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Подраздел 1006 «Другие вопросы в области социальной политики»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747,0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739,0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98,9</a:t>
                      </a:r>
                      <a:endParaRPr lang="ru-RU" dirty="0"/>
                    </a:p>
                  </a:txBody>
                  <a:tcPr/>
                </a:tc>
              </a:tr>
              <a:tr h="384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79</a:t>
                      </a:r>
                      <a:r>
                        <a:rPr lang="ru-RU" baseline="0" dirty="0" smtClean="0"/>
                        <a:t> 611,0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30 028,2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37,7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8520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60648"/>
            <a:ext cx="8640960" cy="50405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1100: Расходы на физическую культуру и спорт составляют 1,4 %  от общего объёма расходов (12 863,3 </a:t>
            </a:r>
            <a:r>
              <a:rPr lang="ru-RU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.)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79812805"/>
              </p:ext>
            </p:extLst>
          </p:nvPr>
        </p:nvGraphicFramePr>
        <p:xfrm>
          <a:off x="179512" y="836712"/>
          <a:ext cx="88569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94089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0405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1400: Расходы по распределению межбюджетных трансфертов</a:t>
            </a:r>
          </a:p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Объёмы финансовой помощи бюджетам поселений, 40 566,0 </a:t>
            </a:r>
            <a:r>
              <a:rPr lang="ru-RU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13039369"/>
              </p:ext>
            </p:extLst>
          </p:nvPr>
        </p:nvGraphicFramePr>
        <p:xfrm>
          <a:off x="323528" y="836712"/>
          <a:ext cx="3096344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077208087"/>
              </p:ext>
            </p:extLst>
          </p:nvPr>
        </p:nvGraphicFramePr>
        <p:xfrm>
          <a:off x="3995936" y="1052736"/>
          <a:ext cx="5015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7937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0405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Контактная информация для граждан</a:t>
            </a: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Финансовый отдел администрации </a:t>
            </a:r>
            <a:r>
              <a:rPr lang="ru-RU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Суражского</a:t>
            </a:r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района – </a:t>
            </a:r>
          </a:p>
          <a:p>
            <a:pPr algn="l"/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Функциональный орган администрации муниципального района, обеспечивающий проведение единой финансовой, бюджетной политики в </a:t>
            </a:r>
            <a:r>
              <a:rPr lang="ru-RU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Суражском</a:t>
            </a:r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муниципальном районе.</a:t>
            </a: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Руководитель: </a:t>
            </a:r>
            <a:r>
              <a:rPr lang="ru-RU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Анопко</a:t>
            </a:r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Е.В.</a:t>
            </a:r>
          </a:p>
          <a:p>
            <a:pPr marL="342900" indent="-342900" algn="l">
              <a:buFontTx/>
              <a:buChar char="-"/>
            </a:pPr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Адрес: Брянская область, </a:t>
            </a:r>
            <a:r>
              <a:rPr lang="ru-RU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г.Сураж</a:t>
            </a:r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ул.Ленина,д.40</a:t>
            </a:r>
          </a:p>
          <a:p>
            <a:pPr marL="342900" indent="-342900" algn="l">
              <a:buFontTx/>
              <a:buChar char="-"/>
            </a:pPr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Телефон: (848330) 2-11-40</a:t>
            </a:r>
          </a:p>
          <a:p>
            <a:pPr marL="342900" indent="-342900" algn="l">
              <a:buFontTx/>
              <a:buChar char="-"/>
            </a:pPr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Режим работы: 8.30 – 17.45, обеденный перерыв 13.00 – 14 .00</a:t>
            </a:r>
          </a:p>
          <a:p>
            <a:pPr algn="l"/>
            <a:r>
              <a:rPr lang="ru-RU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</a:t>
            </a: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136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3192760"/>
          </a:xfrm>
        </p:spPr>
        <p:txBody>
          <a:bodyPr>
            <a:noAutofit/>
          </a:bodyPr>
          <a:lstStyle/>
          <a:p>
            <a:r>
              <a:rPr lang="ru-RU" sz="2800" b="1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Основные понятия.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ru-RU" sz="2400" b="1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•Отчет для граждан </a:t>
            </a:r>
            <a:r>
              <a:rPr lang="ru-RU" sz="24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информационный ресурс, содержащий данные об исполнении бюджета за отчетный финансовый год, в доступной для широкого круга заинтересованных пользователей форме.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ru-RU" sz="2400" b="1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•Отчет </a:t>
            </a:r>
            <a:r>
              <a:rPr lang="ru-RU" sz="24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состоит из источников и наборов данных, параметров и композиции элементов отчета муниципального образования на определенный период (отчетный финансовый год).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ru-RU" sz="2400" b="1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•Доходы </a:t>
            </a:r>
            <a:r>
              <a:rPr lang="ru-RU" sz="24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безвозмездные и безвозвратные поступления денежных средств в отчетном финансовом году.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ru-RU" sz="2400" b="1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•Расходы </a:t>
            </a:r>
            <a:r>
              <a:rPr lang="ru-RU" sz="24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выплачиваемые из бюджета денежные средства в соответствии с установленными полномочиями по расходным обязательствам в отчетном финансовом году.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ru-RU" sz="2400" b="1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•Профицит бюджета </a:t>
            </a:r>
            <a:r>
              <a:rPr lang="ru-RU" sz="24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превышение доходов над расходами</a:t>
            </a:r>
            <a:r>
              <a:rPr lang="ru-RU" sz="2400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l"/>
            <a:r>
              <a:rPr lang="ru-RU" sz="24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</a:t>
            </a:r>
            <a:r>
              <a:rPr lang="ru-RU" sz="2400" b="1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Дефицит бюджета </a:t>
            </a:r>
            <a:r>
              <a:rPr lang="ru-RU" sz="24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превышение расходов над доходами</a:t>
            </a:r>
            <a:r>
              <a:rPr lang="ru-RU" sz="2400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l"/>
            <a:r>
              <a:rPr lang="ru-RU" sz="24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</a:t>
            </a:r>
            <a:r>
              <a:rPr lang="ru-RU" sz="2400" b="1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Кредиторская задолженность </a:t>
            </a:r>
            <a:r>
              <a:rPr lang="ru-RU" sz="24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суммы денежных средств муниципального образования, подлежащие уплате соответствующим юридическим или физическим лицам.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ru-RU" sz="2400" b="1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•Дебиторская задолженность </a:t>
            </a:r>
            <a:r>
              <a:rPr lang="ru-RU" sz="24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суммы денежных средств (долгов), причитающихся муниципальному образованию, от юридических или физических лиц в итоге хозяйственных </a:t>
            </a:r>
            <a:r>
              <a:rPr lang="ru-RU" sz="2400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взаимоотношений </a:t>
            </a:r>
            <a:r>
              <a:rPr lang="ru-RU" sz="24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ними.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263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319276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Отчетность органов местного самоуправления муниципального образования </a:t>
            </a: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Суражский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муниципальный район Брянской области</a:t>
            </a:r>
          </a:p>
          <a:p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составляется в соответствии со статьями 264.2 и 264.3 Бюджетного кодекса Российской Федерации, приказами Министерства финансов Российской Федерации от 28.12.2010 № 191н «Об утверждении Инструкции о порядке составления и представления годовой, квартальной и месячной отчётности об исполнении бюджетов бюджетной системы Российской Федерации» (с учётом изменений), от 25.03.2011 №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ЗЗн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«Об утверждении Инструкции о порядке составления, представления годовой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квартальной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бухгалтерской отчётности государственных(муниципальных) бюджетных и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автономных учреждений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 (с учётом изменений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), Решением </a:t>
            </a:r>
            <a:r>
              <a:rPr lang="ru-RU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Суражского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районного Совета народных депутатов «О порядке составления, рассмотрения и утверждения районного бюджета, а так же порядка представления, рассмотрения и утверждения отчетности об исполнении районного бюджета и его внешней проверки»</a:t>
            </a:r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233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3192760"/>
          </a:xfrm>
        </p:spPr>
        <p:txBody>
          <a:bodyPr>
            <a:noAutofit/>
          </a:bodyPr>
          <a:lstStyle/>
          <a:p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ОСНОВНЫЕ ХАРАКТЕРИСТИКИ 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ИСПОЛНЕНИЯ БЮДЖЕТА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СУРАЖСКОГО МУНИЦИПАЛЬНОГО РАЙОНА БРЯНСКОЙ ОБЛАСТИ ЗА 2024 ГОД</a:t>
            </a: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44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9361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ОСНОВНЫЕ ХАРАКТЕРИСТИКИ ИСПОЛНЕНИЯ БЮДЖЕТА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СУРАЖСКОГО МУНИЦИПАЛЬНОГО РАЙОНА БРЯНСКОЙ ОБЛАСТИ ЗА 2024 ГОД</a:t>
            </a: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035796"/>
              </p:ext>
            </p:extLst>
          </p:nvPr>
        </p:nvGraphicFramePr>
        <p:xfrm>
          <a:off x="395536" y="1556791"/>
          <a:ext cx="8352928" cy="4482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64807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Показатель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2024 год</a:t>
                      </a:r>
                      <a:endParaRPr lang="ru-RU" sz="2400" dirty="0"/>
                    </a:p>
                  </a:txBody>
                  <a:tcPr/>
                </a:tc>
              </a:tr>
              <a:tr h="1278142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Поступило ДОХОДОВ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828 690,8</a:t>
                      </a:r>
                      <a:endParaRPr lang="ru-RU" sz="2400" dirty="0"/>
                    </a:p>
                  </a:txBody>
                  <a:tcPr/>
                </a:tc>
              </a:tr>
              <a:tr h="1278142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Произведено РАСХОДОВ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947 147,7</a:t>
                      </a:r>
                    </a:p>
                  </a:txBody>
                  <a:tcPr/>
                </a:tc>
              </a:tr>
              <a:tr h="1278142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ДЕФИЦИТ/ПРОФИЦИТ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- 118 456,9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одзаголовок 2"/>
          <p:cNvSpPr txBox="1">
            <a:spLocks/>
          </p:cNvSpPr>
          <p:nvPr/>
        </p:nvSpPr>
        <p:spPr>
          <a:xfrm>
            <a:off x="7581552" y="1844824"/>
            <a:ext cx="1143744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485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3192760"/>
          </a:xfrm>
        </p:spPr>
        <p:txBody>
          <a:bodyPr>
            <a:noAutofit/>
          </a:bodyPr>
          <a:lstStyle/>
          <a:p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ИСПОЛНЕНИЕ БЮДЖЕТА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СУРАЖСКОГО МУНИЦИПАЛЬНОГО РАЙОНА БРЯНСКОЙ ОБЛАСТИ  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 ДОХОДАМ</a:t>
            </a:r>
          </a:p>
          <a:p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75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760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Исполнение доходной части бюджета, </a:t>
            </a: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68627100"/>
              </p:ext>
            </p:extLst>
          </p:nvPr>
        </p:nvGraphicFramePr>
        <p:xfrm>
          <a:off x="395536" y="836712"/>
          <a:ext cx="820891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9683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640960" cy="43204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Основные параметры бюджета </a:t>
            </a: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Суражского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района, </a:t>
            </a: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тыс.руб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indent="-342900" algn="l">
              <a:buFontTx/>
              <a:buChar char="-"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Исполнение доходной части бюджета</a:t>
            </a:r>
          </a:p>
          <a:p>
            <a:pPr algn="l"/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Без учета межбюджетных трансфертов                          доходы всего</a:t>
            </a:r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20175700"/>
              </p:ext>
            </p:extLst>
          </p:nvPr>
        </p:nvGraphicFramePr>
        <p:xfrm>
          <a:off x="251520" y="1340768"/>
          <a:ext cx="396044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32244594"/>
              </p:ext>
            </p:extLst>
          </p:nvPr>
        </p:nvGraphicFramePr>
        <p:xfrm>
          <a:off x="4427984" y="1340768"/>
          <a:ext cx="396044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4373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4965</TotalTime>
  <Words>1330</Words>
  <Application>Microsoft Office PowerPoint</Application>
  <PresentationFormat>Экран (4:3)</PresentationFormat>
  <Paragraphs>362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Бюджет для граждан</vt:lpstr>
      <vt:lpstr>Внесение изменений в Решение Суражского районного Совета народных депутатов от 27.12.2023 г. № 284 «О бюджете Суражского муниципального района Брянской области на 2024 -2026 годы».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Динамика исполнения доходной части бюджета Суражского района</vt:lpstr>
      <vt:lpstr>Работа по увеличению поступлений доходов в бюджет Суражского муниципального района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1PC-Rebik</dc:creator>
  <cp:lastModifiedBy>Admin</cp:lastModifiedBy>
  <cp:revision>177</cp:revision>
  <dcterms:created xsi:type="dcterms:W3CDTF">2017-03-20T12:42:22Z</dcterms:created>
  <dcterms:modified xsi:type="dcterms:W3CDTF">2025-05-10T08:31:08Z</dcterms:modified>
</cp:coreProperties>
</file>