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(1 234 360,1 тыс.руб.)</c:v>
                </c:pt>
                <c:pt idx="1">
                  <c:v>фактически исполнено        (909 293,6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1234360.1000000001</c:v>
                </c:pt>
                <c:pt idx="1">
                  <c:v>909293.6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94016"/>
        <c:axId val="33057408"/>
        <c:axId val="0"/>
      </c:bar3DChart>
      <c:catAx>
        <c:axId val="3229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33057408"/>
        <c:crosses val="autoZero"/>
        <c:auto val="1"/>
        <c:lblAlgn val="ctr"/>
        <c:lblOffset val="100"/>
        <c:noMultiLvlLbl val="0"/>
      </c:catAx>
      <c:valAx>
        <c:axId val="330574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29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46600856609802"/>
          <c:y val="6.4939421935574407E-2"/>
          <c:w val="0.58503628907132921"/>
          <c:h val="0.82706794761595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7.13853431490068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297</a:t>
                    </a:r>
                    <a:r>
                      <a:rPr lang="ru-RU" baseline="0" dirty="0" smtClean="0"/>
                      <a:t> 645,4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391</a:t>
                    </a:r>
                    <a:r>
                      <a:rPr lang="ru-RU" baseline="0" dirty="0" smtClean="0"/>
                      <a:t> 051,4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297645.40000000002</c:v>
                </c:pt>
                <c:pt idx="1">
                  <c:v>391051.4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ru-RU" baseline="0" dirty="0" smtClean="0"/>
                      <a:t> 268,4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3E-2"/>
                  <c:y val="-1.0519055387608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ru-RU" baseline="0" dirty="0" smtClean="0"/>
                      <a:t> 953,7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6268.4</c:v>
                </c:pt>
                <c:pt idx="1">
                  <c:v>25953.7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307565442920135"/>
                  <c:y val="0.1833568200024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481</a:t>
                    </a:r>
                    <a:r>
                      <a:rPr lang="ru-RU" baseline="0" dirty="0" smtClean="0"/>
                      <a:t> 186,8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96977347344548E-2"/>
                  <c:y val="0.18255768852193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492 288,6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481186.8</c:v>
                </c:pt>
                <c:pt idx="1">
                  <c:v>492288.6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108608"/>
        <c:axId val="65126784"/>
      </c:lineChart>
      <c:catAx>
        <c:axId val="6510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65126784"/>
        <c:crosses val="autoZero"/>
        <c:auto val="1"/>
        <c:lblAlgn val="ctr"/>
        <c:lblOffset val="100"/>
        <c:noMultiLvlLbl val="0"/>
      </c:catAx>
      <c:valAx>
        <c:axId val="651267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510860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45323667740616E-2"/>
          <c:y val="9.0347782994871909E-2"/>
          <c:w val="0.52183229641150986"/>
          <c:h val="0.823945731176068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0.2</c:v>
                </c:pt>
                <c:pt idx="1">
                  <c:v>29.3</c:v>
                </c:pt>
                <c:pt idx="2">
                  <c:v>68.099999999999994</c:v>
                </c:pt>
                <c:pt idx="3">
                  <c:v>0.5</c:v>
                </c:pt>
                <c:pt idx="4">
                  <c:v>0.1</c:v>
                </c:pt>
                <c:pt idx="5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36 163,5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339 752,0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25 686,0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34 027,4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3 952,0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25 467,3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40451.300000000003</c:v>
                </c:pt>
                <c:pt idx="1">
                  <c:v>471069.9</c:v>
                </c:pt>
                <c:pt idx="2">
                  <c:v>29258.7</c:v>
                </c:pt>
                <c:pt idx="3">
                  <c:v>37907</c:v>
                </c:pt>
                <c:pt idx="4">
                  <c:v>5860</c:v>
                </c:pt>
                <c:pt idx="5">
                  <c:v>34876.1</c:v>
                </c:pt>
                <c:pt idx="6" formatCode="General">
                  <c:v>855.2</c:v>
                </c:pt>
                <c:pt idx="7">
                  <c:v>5278.2</c:v>
                </c:pt>
                <c:pt idx="8">
                  <c:v>16147.4</c:v>
                </c:pt>
                <c:pt idx="9">
                  <c:v>113.8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35 168,7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272 821,0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27 727,8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4.46486958551722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37 757,9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190,0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28 119,1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51144.9</c:v>
                </c:pt>
                <c:pt idx="1">
                  <c:v>497625.8</c:v>
                </c:pt>
                <c:pt idx="2">
                  <c:v>45347.199999999997</c:v>
                </c:pt>
                <c:pt idx="3">
                  <c:v>71012.399999999994</c:v>
                </c:pt>
                <c:pt idx="4">
                  <c:v>6891.5</c:v>
                </c:pt>
                <c:pt idx="5">
                  <c:v>29672.6</c:v>
                </c:pt>
                <c:pt idx="6" formatCode="General">
                  <c:v>977.1</c:v>
                </c:pt>
                <c:pt idx="7">
                  <c:v>4477.6000000000004</c:v>
                </c:pt>
                <c:pt idx="8">
                  <c:v>6206.5</c:v>
                </c:pt>
                <c:pt idx="9">
                  <c:v>207.8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596032"/>
        <c:axId val="65483136"/>
        <c:axId val="0"/>
      </c:bar3DChart>
      <c:catAx>
        <c:axId val="6559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65483136"/>
        <c:crosses val="autoZero"/>
        <c:auto val="1"/>
        <c:lblAlgn val="ctr"/>
        <c:lblOffset val="100"/>
        <c:noMultiLvlLbl val="0"/>
      </c:catAx>
      <c:valAx>
        <c:axId val="654831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559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2,0 </a:t>
                    </a:r>
                    <a:r>
                      <a:rPr lang="ru-RU" dirty="0" smtClean="0"/>
                      <a:t>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14,5%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0,8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1.4</c:v>
                </c:pt>
                <c:pt idx="1">
                  <c:v>1.7</c:v>
                </c:pt>
                <c:pt idx="2">
                  <c:v>68.599999999999994</c:v>
                </c:pt>
                <c:pt idx="3">
                  <c:v>1.8</c:v>
                </c:pt>
                <c:pt idx="4">
                  <c:v>12</c:v>
                </c:pt>
                <c:pt idx="5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40974038115007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587398148173238E-2"/>
                  <c:y val="-7.14231277825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30.6</c:v>
                </c:pt>
                <c:pt idx="2">
                  <c:v>66.2</c:v>
                </c:pt>
                <c:pt idx="3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71.599999999999994</c:v>
                </c:pt>
                <c:pt idx="1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7,0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17.399999999999999</c:v>
                </c:pt>
                <c:pt idx="1">
                  <c:v>72.599999999999994</c:v>
                </c:pt>
                <c:pt idx="2">
                  <c:v>7</c:v>
                </c:pt>
                <c:pt idx="3">
                  <c:v>0.3</c:v>
                </c:pt>
                <c:pt idx="4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88473.3</c:v>
                </c:pt>
                <c:pt idx="1">
                  <c:v>86480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245568"/>
        <c:axId val="133263744"/>
        <c:axId val="93879360"/>
      </c:bar3DChart>
      <c:catAx>
        <c:axId val="133245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263744"/>
        <c:crosses val="autoZero"/>
        <c:auto val="1"/>
        <c:lblAlgn val="ctr"/>
        <c:lblOffset val="100"/>
        <c:noMultiLvlLbl val="0"/>
      </c:catAx>
      <c:valAx>
        <c:axId val="1332637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245568"/>
        <c:crosses val="autoZero"/>
        <c:crossBetween val="between"/>
      </c:valAx>
      <c:serAx>
        <c:axId val="9387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32637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696569.7</c:v>
                </c:pt>
                <c:pt idx="1">
                  <c:v>361330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282432"/>
        <c:axId val="133296512"/>
        <c:axId val="132866496"/>
      </c:bar3DChart>
      <c:catAx>
        <c:axId val="13328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296512"/>
        <c:crosses val="autoZero"/>
        <c:auto val="1"/>
        <c:lblAlgn val="ctr"/>
        <c:lblOffset val="100"/>
        <c:noMultiLvlLbl val="0"/>
      </c:catAx>
      <c:valAx>
        <c:axId val="1332965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282432"/>
        <c:crosses val="autoZero"/>
        <c:crossBetween val="between"/>
      </c:valAx>
      <c:serAx>
        <c:axId val="13286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29651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34751.800000000003</c:v>
                </c:pt>
                <c:pt idx="1">
                  <c:v>34751.800000000003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65747584"/>
        <c:axId val="65757568"/>
        <c:axId val="132941120"/>
      </c:bar3DChart>
      <c:catAx>
        <c:axId val="6574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65757568"/>
        <c:crosses val="autoZero"/>
        <c:auto val="1"/>
        <c:lblAlgn val="ctr"/>
        <c:lblOffset val="100"/>
        <c:noMultiLvlLbl val="0"/>
      </c:catAx>
      <c:valAx>
        <c:axId val="657575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5747584"/>
        <c:crosses val="autoZero"/>
        <c:crossBetween val="between"/>
      </c:valAx>
      <c:serAx>
        <c:axId val="13294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6575756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100,3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(415911,0)</c:v>
                </c:pt>
                <c:pt idx="1">
                  <c:v>Фактически исполнено                (417005,1)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415911</c:v>
                </c:pt>
                <c:pt idx="1">
                  <c:v>417005.1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692864"/>
        <c:axId val="32694656"/>
        <c:axId val="0"/>
      </c:bar3DChart>
      <c:catAx>
        <c:axId val="3269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32694656"/>
        <c:crosses val="autoZero"/>
        <c:auto val="1"/>
        <c:lblAlgn val="ctr"/>
        <c:lblOffset val="100"/>
        <c:noMultiLvlLbl val="0"/>
      </c:catAx>
      <c:valAx>
        <c:axId val="326946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69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77896.100000000006</c:v>
                </c:pt>
                <c:pt idx="1">
                  <c:v>71012.399999999994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4723072"/>
        <c:axId val="134724608"/>
        <c:axId val="134568128"/>
      </c:bar3DChart>
      <c:catAx>
        <c:axId val="13472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24608"/>
        <c:crosses val="autoZero"/>
        <c:auto val="1"/>
        <c:lblAlgn val="ctr"/>
        <c:lblOffset val="100"/>
        <c:noMultiLvlLbl val="0"/>
      </c:catAx>
      <c:valAx>
        <c:axId val="1347246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4723072"/>
        <c:crosses val="autoZero"/>
        <c:crossBetween val="between"/>
      </c:valAx>
      <c:serAx>
        <c:axId val="134568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24608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207.8</c:v>
                </c:pt>
                <c:pt idx="1">
                  <c:v>207.8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9373568"/>
        <c:axId val="139395840"/>
        <c:axId val="134569472"/>
      </c:bar3DChart>
      <c:catAx>
        <c:axId val="13937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9395840"/>
        <c:crosses val="autoZero"/>
        <c:auto val="1"/>
        <c:lblAlgn val="ctr"/>
        <c:lblOffset val="100"/>
        <c:noMultiLvlLbl val="0"/>
      </c:catAx>
      <c:valAx>
        <c:axId val="1393958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9373568"/>
        <c:crosses val="autoZero"/>
        <c:crossBetween val="between"/>
      </c:valAx>
      <c:serAx>
        <c:axId val="134569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39395840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6891,5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6891,5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6891.5</c:v>
                </c:pt>
                <c:pt idx="1">
                  <c:v>6891.5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2819200"/>
        <c:axId val="133312512"/>
        <c:axId val="134568576"/>
      </c:bar3DChart>
      <c:catAx>
        <c:axId val="1328192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133312512"/>
        <c:crosses val="autoZero"/>
        <c:auto val="1"/>
        <c:lblAlgn val="ctr"/>
        <c:lblOffset val="100"/>
        <c:noMultiLvlLbl val="0"/>
      </c:catAx>
      <c:valAx>
        <c:axId val="1333125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2819200"/>
        <c:crosses val="autoZero"/>
        <c:crossBetween val="between"/>
      </c:valAx>
      <c:serAx>
        <c:axId val="134568576"/>
        <c:scaling>
          <c:orientation val="minMax"/>
        </c:scaling>
        <c:delete val="1"/>
        <c:axPos val="b"/>
        <c:majorTickMark val="out"/>
        <c:minorTickMark val="none"/>
        <c:tickLblPos val="nextTo"/>
        <c:crossAx val="133312512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1141.5</c:v>
                </c:pt>
                <c:pt idx="1">
                  <c:v>5750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1141.5</c:v>
                </c:pt>
                <c:pt idx="1">
                  <c:v>5750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432448"/>
        <c:axId val="133433984"/>
      </c:barChart>
      <c:catAx>
        <c:axId val="133432448"/>
        <c:scaling>
          <c:orientation val="minMax"/>
        </c:scaling>
        <c:delete val="0"/>
        <c:axPos val="l"/>
        <c:majorTickMark val="out"/>
        <c:minorTickMark val="none"/>
        <c:tickLblPos val="nextTo"/>
        <c:crossAx val="133433984"/>
        <c:crosses val="autoZero"/>
        <c:auto val="1"/>
        <c:lblAlgn val="ctr"/>
        <c:lblOffset val="100"/>
        <c:noMultiLvlLbl val="0"/>
      </c:catAx>
      <c:valAx>
        <c:axId val="133433984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133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73,7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1234360.1000000001</c:v>
                </c:pt>
                <c:pt idx="1">
                  <c:v>909293.6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731520"/>
        <c:axId val="32733056"/>
        <c:axId val="0"/>
      </c:bar3DChart>
      <c:catAx>
        <c:axId val="3273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32733056"/>
        <c:crosses val="autoZero"/>
        <c:auto val="1"/>
        <c:lblAlgn val="ctr"/>
        <c:lblOffset val="100"/>
        <c:noMultiLvlLbl val="0"/>
      </c:catAx>
      <c:valAx>
        <c:axId val="327330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73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100,3 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415911</c:v>
                </c:pt>
                <c:pt idx="1">
                  <c:v>417005.1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759808"/>
        <c:axId val="32761344"/>
        <c:axId val="0"/>
      </c:bar3DChart>
      <c:catAx>
        <c:axId val="3275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32761344"/>
        <c:crosses val="autoZero"/>
        <c:auto val="1"/>
        <c:lblAlgn val="ctr"/>
        <c:lblOffset val="100"/>
        <c:noMultiLvlLbl val="0"/>
      </c:catAx>
      <c:valAx>
        <c:axId val="327613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75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93,8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93.8</c:v>
                </c:pt>
                <c:pt idx="1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391 051,4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391 051,4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45454099871256E-2"/>
                  <c:y val="-6.02769904998735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Налог, взимаемый в связи с применением патентной системы налогооблажения</c:v>
                </c:pt>
                <c:pt idx="3">
                  <c:v>Акцизы на нефтепродукты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92.9</c:v>
                </c:pt>
                <c:pt idx="1">
                  <c:v>0.2</c:v>
                </c:pt>
                <c:pt idx="2">
                  <c:v>0.2</c:v>
                </c:pt>
                <c:pt idx="3">
                  <c:v>6.1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</a:t>
            </a:r>
            <a:r>
              <a:rPr lang="ru-RU" sz="1600" dirty="0" smtClean="0"/>
              <a:t>25 953,7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73786899494827E-2"/>
          <c:y val="0.24025770018757081"/>
          <c:w val="0.55512765738447367"/>
          <c:h val="0.663444859641392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25953,7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69904651117195"/>
                  <c:y val="-0.25374475993200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88,2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13356032336277E-3"/>
                  <c:y val="-4.524197166336337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7.8819877856708728E-2"/>
                  <c:y val="1.0363653064566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 8,5 %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88.2</c:v>
                </c:pt>
                <c:pt idx="1">
                  <c:v>3.3</c:v>
                </c:pt>
                <c:pt idx="2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99,0  %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1234360,1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909293,6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1234360.1000000001</c:v>
                </c:pt>
                <c:pt idx="1">
                  <c:v>909293.6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65232256"/>
        <c:axId val="65262720"/>
        <c:axId val="0"/>
      </c:bar3DChart>
      <c:catAx>
        <c:axId val="6523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262720"/>
        <c:crosses val="autoZero"/>
        <c:auto val="1"/>
        <c:lblAlgn val="ctr"/>
        <c:lblOffset val="100"/>
        <c:noMultiLvlLbl val="0"/>
      </c:catAx>
      <c:valAx>
        <c:axId val="6526272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6523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1.7</c:v>
                </c:pt>
                <c:pt idx="2">
                  <c:v>54.1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0.32353</cdr:x>
      <cdr:y>0.31154</cdr:y>
    </cdr:from>
    <cdr:to>
      <cdr:x>0.51027</cdr:x>
      <cdr:y>0.61586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0.30882</cdr:x>
      <cdr:y>0.38344</cdr:y>
    </cdr:from>
    <cdr:to>
      <cdr:x>0.49557</cdr:x>
      <cdr:y>0.68776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12168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 Брянской области за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33853360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54246157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13586727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32195255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492 288,6тыс.руб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69 077,5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102 882,5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304 627,8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15 940,9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Возврат остатков субсидий прошлых лет – (-240,1)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79815700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78415599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72877274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</a:t>
            </a:r>
            <a:r>
              <a:rPr lang="ru-RU" sz="1800" dirty="0" smtClean="0">
                <a:solidFill>
                  <a:schemeClr val="tx1"/>
                </a:solidFill>
              </a:rPr>
              <a:t>2023 </a:t>
            </a:r>
            <a:r>
              <a:rPr lang="ru-RU" sz="1800" dirty="0" smtClean="0">
                <a:solidFill>
                  <a:schemeClr val="tx1"/>
                </a:solidFill>
              </a:rPr>
              <a:t>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1 320,0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713 563,4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61689119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13608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</a:t>
                      </a:r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2023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507 083,5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485 879,3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95,8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13 030,3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13 019,6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3 375,3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3 375,3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560 208,6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208 758,7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37,3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1 600,3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1 591,3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939,2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13550650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7,2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(51 144,9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2230644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</a:t>
            </a:r>
            <a:r>
              <a:rPr lang="ru-RU" sz="2800" dirty="0" smtClean="0"/>
              <a:t>21.12.2022 </a:t>
            </a:r>
            <a:r>
              <a:rPr lang="ru-RU" sz="2800" dirty="0" smtClean="0"/>
              <a:t>г. № </a:t>
            </a:r>
            <a:r>
              <a:rPr lang="ru-RU" sz="2800" dirty="0" smtClean="0"/>
              <a:t>213</a:t>
            </a:r>
            <a:r>
              <a:rPr lang="ru-RU" sz="2800" dirty="0" smtClean="0"/>
              <a:t> </a:t>
            </a:r>
            <a:r>
              <a:rPr lang="ru-RU" sz="2800" dirty="0" smtClean="0"/>
              <a:t>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Брянской области на </a:t>
            </a:r>
            <a:r>
              <a:rPr lang="ru-RU" sz="2800" dirty="0" smtClean="0"/>
              <a:t>2023 </a:t>
            </a:r>
            <a:r>
              <a:rPr lang="ru-RU" sz="2800" dirty="0" smtClean="0"/>
              <a:t>-</a:t>
            </a:r>
            <a:r>
              <a:rPr lang="ru-RU" sz="2800" dirty="0" smtClean="0"/>
              <a:t>2025 </a:t>
            </a:r>
            <a:r>
              <a:rPr lang="ru-RU" sz="2800" dirty="0" smtClean="0"/>
              <a:t>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22.02.2023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225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19.04.2023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233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14.06.2023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259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.09.2023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262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29.11.2023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27.12.2023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285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4,2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(29 672,6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6910162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69,7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(497 625,8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241706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63726840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детские сады посещают 774 детей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32195301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общеобразовательных школах числится 2 098 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(-68 ребенок 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82765577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ЦДТ числится 571 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 163 детей, в МАУ СШ -ФОК – 360 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8574845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9,9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(71 012,4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9244990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6,4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(45 347,2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151545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2 574,3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2 574,3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47,5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57 521,1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42 668,6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74,2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50,0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60 311,8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45 347,2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0,1 %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(207,8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7778900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6 891,5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31953986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77087065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 Брянской области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747810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2023 </a:t>
                      </a:r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909 293,6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713 563,4</a:t>
                      </a:r>
                      <a:endParaRPr lang="ru-RU" sz="2400" dirty="0" smtClean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ДЕФИЦИТ/ПРОФИЦИТ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-195 730,2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03281746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6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83545767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24488920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4862</TotalTime>
  <Words>1340</Words>
  <Application>Microsoft Office PowerPoint</Application>
  <PresentationFormat>Экран (4:3)</PresentationFormat>
  <Paragraphs>373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21.12.2022 г. № 213 «О бюджете Суражского муниципального района Брянской области на 2023 -2025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157</cp:revision>
  <dcterms:created xsi:type="dcterms:W3CDTF">2017-03-20T12:42:22Z</dcterms:created>
  <dcterms:modified xsi:type="dcterms:W3CDTF">2024-05-10T09:16:15Z</dcterms:modified>
</cp:coreProperties>
</file>